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2"/>
  </p:notesMasterIdLst>
  <p:sldIdLst>
    <p:sldId id="1118" r:id="rId2"/>
    <p:sldId id="1111" r:id="rId3"/>
    <p:sldId id="265" r:id="rId4"/>
    <p:sldId id="1112" r:id="rId5"/>
    <p:sldId id="1110" r:id="rId6"/>
    <p:sldId id="1113" r:id="rId7"/>
    <p:sldId id="1115" r:id="rId8"/>
    <p:sldId id="1116" r:id="rId9"/>
    <p:sldId id="1117" r:id="rId10"/>
    <p:sldId id="1119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Impact" panose="020B0806030902050204" pitchFamily="34" charset="0"/>
      <p:regular r:id="rId17"/>
    </p:embeddedFont>
    <p:embeddedFont>
      <p:font typeface="Oswald" panose="00000500000000000000" pitchFamily="2" charset="-52"/>
      <p:regular r:id="rId18"/>
      <p:bold r:id="rId19"/>
    </p:embeddedFont>
    <p:embeddedFont>
      <p:font typeface="Quattrocento Sans" panose="020B0502050000020003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83F579-5BEF-4585-9EC5-57DC47038DE1}">
  <a:tblStyle styleId="{4483F579-5BEF-4585-9EC5-57DC47038DE1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FFFFFF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3BA9D35-3884-4721-8B1F-B3AB8375D734}" styleName="Table_1">
    <a:wholeTbl>
      <a:tcTxStyle b="off" i="off">
        <a:font>
          <a:latin typeface="Segoe UI"/>
          <a:ea typeface="Segoe UI"/>
          <a:cs typeface="Segoe U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2" autoAdjust="0"/>
    <p:restoredTop sz="93570" autoAdjust="0"/>
  </p:normalViewPr>
  <p:slideViewPr>
    <p:cSldViewPr>
      <p:cViewPr varScale="1">
        <p:scale>
          <a:sx n="39" d="100"/>
          <a:sy n="39" d="100"/>
        </p:scale>
        <p:origin x="60" y="1374"/>
      </p:cViewPr>
      <p:guideLst>
        <p:guide orient="horz" pos="2160"/>
        <p:guide pos="21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наименьший показатель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'вертик анализ ИстКаз'!$I$27:$K$27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'вертик анализ ИстКаз'!$C$7:$E$7</c:f>
              <c:numCache>
                <c:formatCode>0.00</c:formatCode>
                <c:ptCount val="3"/>
                <c:pt idx="0">
                  <c:v>9.6810951760104</c:v>
                </c:pt>
                <c:pt idx="1">
                  <c:v>7.6926656326167997</c:v>
                </c:pt>
                <c:pt idx="2">
                  <c:v>6.77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76-4E55-9E89-E7A23F4CFDD6}"/>
            </c:ext>
          </c:extLst>
        </c:ser>
        <c:ser>
          <c:idx val="1"/>
          <c:order val="1"/>
          <c:tx>
            <c:v>наивысший показатель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'вертик анализ ИстКаз'!$I$27:$K$27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('вертик анализ ИстКаз'!$C$15,'вертик анализ ИстКаз'!$D$16:$E$16)</c:f>
              <c:numCache>
                <c:formatCode>0.00</c:formatCode>
                <c:ptCount val="3"/>
                <c:pt idx="0">
                  <c:v>13.2754039497307</c:v>
                </c:pt>
                <c:pt idx="1">
                  <c:v>9.7688432474325992</c:v>
                </c:pt>
                <c:pt idx="2">
                  <c:v>8.76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76-4E55-9E89-E7A23F4CFD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4002816"/>
        <c:axId val="54004352"/>
      </c:barChart>
      <c:catAx>
        <c:axId val="5400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54004352"/>
        <c:crosses val="autoZero"/>
        <c:auto val="1"/>
        <c:lblAlgn val="ctr"/>
        <c:lblOffset val="100"/>
        <c:noMultiLvlLbl val="0"/>
      </c:catAx>
      <c:valAx>
        <c:axId val="5400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5400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K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Средний балл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Лист2!$B$1:$D$1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Лист2!$B$2:$D$2</c:f>
              <c:numCache>
                <c:formatCode>General</c:formatCode>
                <c:ptCount val="3"/>
                <c:pt idx="0">
                  <c:v>11.67</c:v>
                </c:pt>
                <c:pt idx="1">
                  <c:v>8.6</c:v>
                </c:pt>
                <c:pt idx="2">
                  <c:v>7.39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56-4821-A6AB-D3AF38D093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4046720"/>
        <c:axId val="54048256"/>
      </c:barChart>
      <c:catAx>
        <c:axId val="5404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4048256"/>
        <c:crosses val="autoZero"/>
        <c:auto val="1"/>
        <c:lblAlgn val="ctr"/>
        <c:lblOffset val="100"/>
        <c:noMultiLvlLbl val="0"/>
      </c:catAx>
      <c:valAx>
        <c:axId val="540482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40467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33279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Oswald" pitchFamily="2" charset="-52"/>
        <a:ea typeface="Oswald" pitchFamily="2" charset="-52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swald" pitchFamily="2" charset="-52"/>
            </a:endParaRPr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swald" pitchFamily="2" charset="-52"/>
            </a:endParaRPr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swald" pitchFamily="2" charset="-52"/>
            </a:endParaRPr>
          </a:p>
        </p:txBody>
      </p:sp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swald" pitchFamily="2" charset="-52"/>
            </a:endParaRPr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swald" pitchFamily="2" charset="-52"/>
            </a:endParaRPr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swald" pitchFamily="2" charset="-52"/>
            </a:endParaRPr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swald" pitchFamily="2" charset="-52"/>
            </a:endParaRPr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AD25-358B-4EBC-8D4A-1831B7EDCD99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804029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AD25-358B-4EBC-8D4A-1831B7EDCD99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0153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AD25-358B-4EBC-8D4A-1831B7EDCD99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2791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1_Пустой слайд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1460075" y="166281"/>
            <a:ext cx="383640" cy="459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Impact"/>
              <a:buNone/>
              <a:defRPr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Impact"/>
              <a:buNone/>
              <a:defRPr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Impact"/>
              <a:buNone/>
              <a:defRPr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Impact"/>
              <a:buNone/>
              <a:defRPr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Impact"/>
              <a:buNone/>
              <a:defRPr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Impact"/>
              <a:buNone/>
              <a:defRPr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Impact"/>
              <a:buNone/>
              <a:defRPr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Impact"/>
              <a:buNone/>
              <a:defRPr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Impact"/>
              <a:buNone/>
              <a:defRPr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F539-ABC8-499B-B28C-57BC88134E1A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91C7-C5E4-4FF4-9008-5FAE63113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85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AD25-358B-4EBC-8D4A-1831B7EDCD99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3181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AD25-358B-4EBC-8D4A-1831B7EDCD99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8421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AD25-358B-4EBC-8D4A-1831B7EDCD99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566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AD25-358B-4EBC-8D4A-1831B7EDCD99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57794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AD25-358B-4EBC-8D4A-1831B7EDCD99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3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AD25-358B-4EBC-8D4A-1831B7EDCD99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9413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AD25-358B-4EBC-8D4A-1831B7EDCD99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788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0AD25-358B-4EBC-8D4A-1831B7EDCD99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4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B36AFE-63B6-4745-8186-D52F742B52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D9BB36-C1E2-4B56-BDC8-46EE73A795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8" y="195019"/>
            <a:ext cx="2036743" cy="4574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A4E59F-9298-4AEA-920D-79026934D8D0}"/>
              </a:ext>
            </a:extLst>
          </p:cNvPr>
          <p:cNvSpPr txBox="1"/>
          <p:nvPr/>
        </p:nvSpPr>
        <p:spPr>
          <a:xfrm>
            <a:off x="8674740" y="2763147"/>
            <a:ext cx="3648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endParaRPr lang="ru-RU" sz="2000" b="1" spc="6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6"/>
          <p:cNvPicPr/>
          <p:nvPr/>
        </p:nvPicPr>
        <p:blipFill>
          <a:blip r:embed="rId4"/>
          <a:stretch/>
        </p:blipFill>
        <p:spPr>
          <a:xfrm>
            <a:off x="448113" y="924765"/>
            <a:ext cx="6872023" cy="5660946"/>
          </a:xfrm>
          <a:prstGeom prst="rect">
            <a:avLst/>
          </a:prstGeom>
          <a:ln w="0">
            <a:noFill/>
          </a:ln>
        </p:spPr>
      </p:pic>
      <p:sp>
        <p:nvSpPr>
          <p:cNvPr id="10" name="Прямоугольный треугольник 37"/>
          <p:cNvSpPr/>
          <p:nvPr/>
        </p:nvSpPr>
        <p:spPr>
          <a:xfrm>
            <a:off x="448115" y="3671086"/>
            <a:ext cx="2171880" cy="2951640"/>
          </a:xfrm>
          <a:prstGeom prst="rtTriangle">
            <a:avLst/>
          </a:prstGeom>
          <a:solidFill>
            <a:srgbClr val="133977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TextBox 2"/>
          <p:cNvSpPr txBox="1"/>
          <p:nvPr/>
        </p:nvSpPr>
        <p:spPr>
          <a:xfrm>
            <a:off x="7608168" y="1587276"/>
            <a:ext cx="4700326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" sz="3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Пандемия и после: </a:t>
            </a:r>
          </a:p>
          <a:p>
            <a:endParaRPr lang="" sz="3000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" sz="3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деятельность организаций</a:t>
            </a:r>
          </a:p>
          <a:p>
            <a:endParaRPr lang="" sz="3000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" sz="3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среднего образования </a:t>
            </a:r>
          </a:p>
          <a:p>
            <a:endParaRPr lang="" sz="3000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" sz="3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Республики Казахстан</a:t>
            </a:r>
            <a:endParaRPr lang="ru-RU" sz="3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513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9696" y="2725830"/>
            <a:ext cx="6157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" sz="3600" b="1">
                <a:solidFill>
                  <a:srgbClr val="002060"/>
                </a:solidFill>
              </a:rPr>
              <a:t>Благодарю  за   внимание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554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/>
        </p:nvSpPr>
        <p:spPr>
          <a:xfrm>
            <a:off x="3719736" y="144823"/>
            <a:ext cx="562365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800">
                <a:solidFill>
                  <a:schemeClr val="bg1"/>
                </a:solidFill>
                <a:latin typeface="Oswald" pitchFamily="2" charset="-52"/>
              </a:defRPr>
            </a:lvl1pPr>
          </a:lstStyle>
          <a:p>
            <a:r>
              <a:rPr dirty="0" err="1">
                <a:solidFill>
                  <a:srgbClr val="002060"/>
                </a:solidFill>
                <a:cs typeface="Calibri" panose="020F0502020204030204" pitchFamily="34" charset="0"/>
                <a:sym typeface="Roboto"/>
              </a:rPr>
              <a:t>Подготовка</a:t>
            </a:r>
            <a:r>
              <a:rPr dirty="0">
                <a:solidFill>
                  <a:srgbClr val="002060"/>
                </a:solidFill>
                <a:cs typeface="Calibri" panose="020F0502020204030204" pitchFamily="34" charset="0"/>
                <a:sym typeface="Roboto"/>
              </a:rPr>
              <a:t> к </a:t>
            </a:r>
            <a:r>
              <a:rPr dirty="0" err="1">
                <a:solidFill>
                  <a:srgbClr val="002060"/>
                </a:solidFill>
                <a:cs typeface="Calibri" panose="020F0502020204030204" pitchFamily="34" charset="0"/>
                <a:sym typeface="Roboto"/>
              </a:rPr>
              <a:t>дистанционному</a:t>
            </a:r>
            <a:r>
              <a:rPr dirty="0">
                <a:solidFill>
                  <a:srgbClr val="002060"/>
                </a:solidFill>
                <a:cs typeface="Calibri" panose="020F0502020204030204" pitchFamily="34" charset="0"/>
                <a:sym typeface="Roboto"/>
              </a:rPr>
              <a:t> </a:t>
            </a:r>
            <a:r>
              <a:rPr dirty="0" err="1">
                <a:solidFill>
                  <a:srgbClr val="002060"/>
                </a:solidFill>
                <a:cs typeface="Calibri" panose="020F0502020204030204" pitchFamily="34" charset="0"/>
                <a:sym typeface="Roboto"/>
              </a:rPr>
              <a:t>обучению</a:t>
            </a:r>
            <a:endParaRPr dirty="0">
              <a:solidFill>
                <a:srgbClr val="002060"/>
              </a:solidFill>
              <a:cs typeface="Calibri" panose="020F0502020204030204" pitchFamily="34" charset="0"/>
              <a:sym typeface="Roboto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88E9E66-6885-4DF5-ADD1-633B6FAD3752}"/>
              </a:ext>
            </a:extLst>
          </p:cNvPr>
          <p:cNvSpPr/>
          <p:nvPr/>
        </p:nvSpPr>
        <p:spPr>
          <a:xfrm>
            <a:off x="407368" y="1124744"/>
            <a:ext cx="10801200" cy="532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buSzPts val="1800"/>
            </a:pPr>
            <a:r>
              <a:rPr lang="" sz="1600" dirty="0">
                <a:solidFill>
                  <a:srgbClr val="002060"/>
                </a:solidFill>
                <a:latin typeface="Calibri"/>
                <a:cs typeface="Calibri"/>
              </a:rPr>
              <a:t>П</a:t>
            </a:r>
            <a:r>
              <a:rPr lang="ru-RU" sz="1600" dirty="0" err="1">
                <a:solidFill>
                  <a:srgbClr val="002060"/>
                </a:solidFill>
                <a:latin typeface="Calibri"/>
                <a:cs typeface="Calibri"/>
              </a:rPr>
              <a:t>риведено</a:t>
            </a:r>
            <a:r>
              <a:rPr lang="ru-RU" sz="1600" dirty="0">
                <a:solidFill>
                  <a:srgbClr val="002060"/>
                </a:solidFill>
                <a:latin typeface="Calibri"/>
                <a:cs typeface="Calibri"/>
              </a:rPr>
              <a:t> в соответствие нормативное правовое обеспечение обучения с использованием дистанционных технологий</a:t>
            </a:r>
            <a:r>
              <a:rPr lang="" sz="1600" dirty="0">
                <a:solidFill>
                  <a:srgbClr val="002060"/>
                </a:solidFill>
                <a:latin typeface="Calibri"/>
                <a:cs typeface="Calibri"/>
              </a:rPr>
              <a:t>.</a:t>
            </a:r>
          </a:p>
          <a:p>
            <a:pPr>
              <a:buSzPts val="1800"/>
            </a:pPr>
            <a:r>
              <a:rPr lang="" sz="1600" dirty="0">
                <a:solidFill>
                  <a:srgbClr val="002060"/>
                </a:solidFill>
                <a:latin typeface="Calibri"/>
                <a:cs typeface="Calibri"/>
              </a:rPr>
              <a:t>Разработаны:</a:t>
            </a: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r>
              <a:rPr lang="" sz="1600" dirty="0">
                <a:solidFill>
                  <a:srgbClr val="002060"/>
                </a:solidFill>
                <a:latin typeface="Calibri"/>
                <a:cs typeface="Calibri"/>
              </a:rPr>
              <a:t>план </a:t>
            </a:r>
            <a:r>
              <a:rPr lang="ru-RU" sz="1600" dirty="0">
                <a:solidFill>
                  <a:srgbClr val="002060"/>
                </a:solidFill>
                <a:latin typeface="Calibri"/>
                <a:cs typeface="Calibri"/>
              </a:rPr>
              <a:t>внедрения дистанционного обучения в организации дошкольного, среднего</a:t>
            </a:r>
            <a:r>
              <a:rPr lang="" sz="16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Calibri"/>
                <a:cs typeface="Calibri"/>
              </a:rPr>
              <a:t>и дополнительного образования на 2020-2021 годы</a:t>
            </a:r>
            <a:r>
              <a:rPr lang="" sz="1600" dirty="0">
                <a:solidFill>
                  <a:srgbClr val="002060"/>
                </a:solidFill>
                <a:latin typeface="Calibri"/>
                <a:cs typeface="Calibri"/>
              </a:rPr>
              <a:t>;</a:t>
            </a: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libri"/>
                <a:cs typeface="Calibri"/>
              </a:rPr>
              <a:t>«Санитарно-эпидемиологические   требования к организация образования  и других объектов социальной инфраструктуры  для детей  и молодежи в условиях распространения новой </a:t>
            </a:r>
            <a:r>
              <a:rPr lang="ru-RU" sz="1600" dirty="0" err="1">
                <a:solidFill>
                  <a:srgbClr val="002060"/>
                </a:solidFill>
                <a:latin typeface="Calibri"/>
                <a:cs typeface="Calibri"/>
              </a:rPr>
              <a:t>коронавирусной</a:t>
            </a:r>
            <a:r>
              <a:rPr lang="ru-RU" sz="1600" dirty="0">
                <a:solidFill>
                  <a:srgbClr val="002060"/>
                </a:solidFill>
                <a:latin typeface="Calibri"/>
                <a:cs typeface="Calibri"/>
              </a:rPr>
              <a:t> инфекции  (COVID-19)»</a:t>
            </a:r>
            <a:r>
              <a:rPr lang="" sz="1600" dirty="0">
                <a:solidFill>
                  <a:srgbClr val="002060"/>
                </a:solidFill>
                <a:latin typeface="Calibri"/>
                <a:cs typeface="Calibri"/>
              </a:rPr>
              <a:t>;</a:t>
            </a: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libri"/>
                <a:cs typeface="Calibri"/>
              </a:rPr>
              <a:t>требования к разработке уроков в штатном режиме</a:t>
            </a:r>
            <a:r>
              <a:rPr lang="" sz="1600" dirty="0">
                <a:solidFill>
                  <a:srgbClr val="002060"/>
                </a:solidFill>
                <a:latin typeface="Calibri"/>
                <a:cs typeface="Calibri"/>
              </a:rPr>
              <a:t>;</a:t>
            </a: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libri"/>
                <a:cs typeface="Calibri"/>
              </a:rPr>
              <a:t>требования к разработке ТВ-уроков</a:t>
            </a:r>
            <a:r>
              <a:rPr lang="" sz="1600" dirty="0">
                <a:solidFill>
                  <a:srgbClr val="002060"/>
                </a:solidFill>
                <a:latin typeface="Calibri"/>
                <a:cs typeface="Calibri"/>
              </a:rPr>
              <a:t>;</a:t>
            </a:r>
            <a:r>
              <a:rPr lang="ru-RU" sz="16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endParaRPr lang="" sz="16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libri"/>
                <a:cs typeface="Calibri"/>
              </a:rPr>
              <a:t>требования к разработке </a:t>
            </a:r>
            <a:r>
              <a:rPr lang="ru-RU" sz="1600" dirty="0" err="1">
                <a:solidFill>
                  <a:srgbClr val="002060"/>
                </a:solidFill>
                <a:latin typeface="Calibri"/>
                <a:cs typeface="Calibri"/>
              </a:rPr>
              <a:t>видеоуроков</a:t>
            </a:r>
            <a:r>
              <a:rPr lang="" sz="1600" dirty="0">
                <a:solidFill>
                  <a:srgbClr val="002060"/>
                </a:solidFill>
                <a:latin typeface="Calibri"/>
                <a:cs typeface="Calibri"/>
              </a:rPr>
              <a:t>; </a:t>
            </a: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libri"/>
                <a:cs typeface="Calibri"/>
              </a:rPr>
              <a:t>методологи</a:t>
            </a:r>
            <a:r>
              <a:rPr lang="" sz="1600" dirty="0">
                <a:solidFill>
                  <a:srgbClr val="002060"/>
                </a:solidFill>
                <a:latin typeface="Calibri"/>
                <a:cs typeface="Calibri"/>
              </a:rPr>
              <a:t>я</a:t>
            </a:r>
            <a:r>
              <a:rPr lang="ru-RU" sz="1600" dirty="0">
                <a:solidFill>
                  <a:srgbClr val="002060"/>
                </a:solidFill>
                <a:latin typeface="Calibri"/>
                <a:cs typeface="Calibri"/>
              </a:rPr>
              <a:t> оценивания в условиях дистанционного обучения</a:t>
            </a:r>
            <a:r>
              <a:rPr lang="" sz="1600" dirty="0">
                <a:solidFill>
                  <a:srgbClr val="002060"/>
                </a:solidFill>
                <a:latin typeface="Calibri"/>
                <a:cs typeface="Calibri"/>
              </a:rPr>
              <a:t>;</a:t>
            </a:r>
            <a:r>
              <a:rPr lang="ru-RU" sz="16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endParaRPr lang="" sz="16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r>
              <a:rPr lang="" sz="1600" dirty="0">
                <a:solidFill>
                  <a:srgbClr val="002060"/>
                </a:solidFill>
                <a:latin typeface="Calibri"/>
                <a:cs typeface="Calibri"/>
              </a:rPr>
              <a:t>методические </a:t>
            </a:r>
            <a:r>
              <a:rPr lang="ru-RU" sz="1600" dirty="0">
                <a:solidFill>
                  <a:srgbClr val="002060"/>
                </a:solidFill>
                <a:latin typeface="Calibri"/>
                <a:cs typeface="Calibri"/>
              </a:rPr>
              <a:t>рекомендации для участников </a:t>
            </a:r>
            <a:r>
              <a:rPr lang="" sz="1600" dirty="0">
                <a:solidFill>
                  <a:srgbClr val="002060"/>
                </a:solidFill>
                <a:latin typeface="Calibri"/>
                <a:cs typeface="Calibri"/>
              </a:rPr>
              <a:t>образовательного </a:t>
            </a:r>
            <a:r>
              <a:rPr lang="ru-RU" sz="1600" dirty="0">
                <a:solidFill>
                  <a:srgbClr val="002060"/>
                </a:solidFill>
                <a:latin typeface="Calibri"/>
                <a:cs typeface="Calibri"/>
              </a:rPr>
              <a:t>процесса</a:t>
            </a:r>
            <a:r>
              <a:rPr lang="" sz="1600" dirty="0">
                <a:solidFill>
                  <a:srgbClr val="002060"/>
                </a:solidFill>
                <a:latin typeface="Calibri"/>
                <a:cs typeface="Calibri"/>
              </a:rPr>
              <a:t>;</a:t>
            </a: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rgbClr val="002060"/>
                </a:solidFill>
                <a:latin typeface="Calibri"/>
                <a:cs typeface="Calibri"/>
              </a:rPr>
              <a:t>образовательны</a:t>
            </a:r>
            <a:r>
              <a:rPr lang="" sz="1600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lang="ru-RU" sz="1600" dirty="0">
                <a:solidFill>
                  <a:srgbClr val="002060"/>
                </a:solidFill>
                <a:latin typeface="Calibri"/>
                <a:cs typeface="Calibri"/>
              </a:rPr>
              <a:t> программ</a:t>
            </a:r>
            <a:r>
              <a:rPr lang="" sz="1600" dirty="0">
                <a:solidFill>
                  <a:srgbClr val="002060"/>
                </a:solidFill>
                <a:latin typeface="Calibri"/>
                <a:cs typeface="Calibri"/>
              </a:rPr>
              <a:t>ы</a:t>
            </a:r>
            <a:r>
              <a:rPr lang="ru-RU" sz="1600" dirty="0">
                <a:solidFill>
                  <a:srgbClr val="002060"/>
                </a:solidFill>
                <a:latin typeface="Calibri"/>
                <a:cs typeface="Calibri"/>
              </a:rPr>
              <a:t> курсов повышения квалификации педагогов по новым цифровым технологиям для совершенствования и освоения новых знаний</a:t>
            </a:r>
            <a:endParaRPr lang="" sz="1600" dirty="0">
              <a:solidFill>
                <a:srgbClr val="002060"/>
              </a:solidFill>
              <a:latin typeface="Calibri"/>
              <a:cs typeface="Calibri"/>
            </a:endParaRPr>
          </a:p>
          <a:p>
            <a:pPr>
              <a:buSzPts val="1800"/>
            </a:pPr>
            <a:r>
              <a:rPr lang="" sz="1600" dirty="0">
                <a:solidFill>
                  <a:srgbClr val="002060"/>
                </a:solidFill>
                <a:latin typeface="Calibri"/>
                <a:cs typeface="Calibri"/>
              </a:rPr>
              <a:t>2. </a:t>
            </a:r>
            <a:r>
              <a:rPr lang="ru-RU" sz="1600" dirty="0">
                <a:solidFill>
                  <a:srgbClr val="002060"/>
                </a:solidFill>
                <a:latin typeface="Calibri"/>
                <a:cs typeface="Calibri"/>
              </a:rPr>
              <a:t>Внесен</a:t>
            </a:r>
            <a:r>
              <a:rPr lang="" sz="1600" dirty="0">
                <a:solidFill>
                  <a:srgbClr val="002060"/>
                </a:solidFill>
                <a:latin typeface="Calibri"/>
                <a:cs typeface="Calibri"/>
              </a:rPr>
              <a:t>ы </a:t>
            </a: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rgbClr val="002060"/>
                </a:solidFill>
                <a:latin typeface="Calibri"/>
                <a:cs typeface="Calibri"/>
              </a:rPr>
              <a:t>изменени</a:t>
            </a:r>
            <a:r>
              <a:rPr lang="" sz="1600" dirty="0">
                <a:solidFill>
                  <a:srgbClr val="002060"/>
                </a:solidFill>
                <a:latin typeface="Calibri"/>
                <a:cs typeface="Calibri"/>
              </a:rPr>
              <a:t>я</a:t>
            </a:r>
            <a:r>
              <a:rPr lang="ru-RU" sz="1600" dirty="0">
                <a:solidFill>
                  <a:srgbClr val="002060"/>
                </a:solidFill>
                <a:latin typeface="Calibri"/>
                <a:cs typeface="Calibri"/>
              </a:rPr>
              <a:t> и </a:t>
            </a:r>
            <a:r>
              <a:rPr lang="ru-RU" sz="1600" dirty="0" err="1">
                <a:solidFill>
                  <a:srgbClr val="002060"/>
                </a:solidFill>
                <a:latin typeface="Calibri"/>
                <a:cs typeface="Calibri"/>
              </a:rPr>
              <a:t>дополнени</a:t>
            </a:r>
            <a:r>
              <a:rPr lang="" sz="1600" dirty="0">
                <a:solidFill>
                  <a:srgbClr val="002060"/>
                </a:solidFill>
                <a:latin typeface="Calibri"/>
                <a:cs typeface="Calibri"/>
              </a:rPr>
              <a:t>я</a:t>
            </a:r>
            <a:r>
              <a:rPr lang="ru-RU" sz="1600" dirty="0">
                <a:solidFill>
                  <a:srgbClr val="002060"/>
                </a:solidFill>
                <a:latin typeface="Calibri"/>
                <a:cs typeface="Calibri"/>
              </a:rPr>
              <a:t> в приказ Министра образования и науки № 137  от 20  марта 2015 года "Об утверждении Правил организации учебного процесса по дистанционным образовательным технологиям" в части организации учебно-воспитательного процесса по ДОТ в организациях дошкольного, среднего и дополнительного  образования</a:t>
            </a:r>
            <a:endParaRPr lang="" sz="16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libri"/>
                <a:cs typeface="Calibri"/>
              </a:rPr>
              <a:t>изменения по приему документов в школы в части медицинских справок, школьной формы с учетом   рекомендаций.</a:t>
            </a:r>
            <a:endParaRPr lang="" sz="16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5685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Impact"/>
              <a:buNone/>
            </a:pPr>
            <a:fld id="{00000000-1234-1234-1234-123412341234}" type="slidenum"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</a:t>
            </a:fld>
            <a:endParaRPr/>
          </a:p>
        </p:txBody>
      </p:sp>
      <p:sp>
        <p:nvSpPr>
          <p:cNvPr id="174" name="Google Shape;174;p17"/>
          <p:cNvSpPr txBox="1">
            <a:spLocks noGrp="1"/>
          </p:cNvSpPr>
          <p:nvPr>
            <p:ph type="title" idx="4294967295"/>
          </p:nvPr>
        </p:nvSpPr>
        <p:spPr>
          <a:xfrm>
            <a:off x="1947863" y="188913"/>
            <a:ext cx="10244137" cy="519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buFont typeface="Arial"/>
            </a:pPr>
            <a:r>
              <a:rPr lang="en-US" sz="2800" dirty="0">
                <a:solidFill>
                  <a:srgbClr val="002060"/>
                </a:solidFill>
                <a:latin typeface="Oswald" pitchFamily="2" charset="-52"/>
                <a:cs typeface="Calibri" panose="020F0502020204030204" pitchFamily="34" charset="0"/>
                <a:sym typeface="Roboto"/>
              </a:rPr>
              <a:t>МОН РК СОВМЕСТНО С МИО – ЦИФРОВОЕ И  КОНТЕНТНОЕ ОБЕСПЕЧЕНИЕ </a:t>
            </a:r>
            <a:endParaRPr sz="2800" dirty="0">
              <a:solidFill>
                <a:srgbClr val="002060"/>
              </a:solidFill>
              <a:latin typeface="Oswald" pitchFamily="2" charset="-52"/>
              <a:cs typeface="Calibri" panose="020F0502020204030204" pitchFamily="34" charset="0"/>
              <a:sym typeface="Roboto"/>
            </a:endParaRPr>
          </a:p>
        </p:txBody>
      </p:sp>
      <p:sp>
        <p:nvSpPr>
          <p:cNvPr id="176" name="Google Shape;176;p17"/>
          <p:cNvSpPr txBox="1"/>
          <p:nvPr/>
        </p:nvSpPr>
        <p:spPr>
          <a:xfrm>
            <a:off x="2486769" y="2276872"/>
            <a:ext cx="944187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 algn="just">
              <a:buSzPts val="1400"/>
              <a:buChar char="•"/>
              <a:defRPr>
                <a:latin typeface="Tahoma"/>
                <a:ea typeface="Tahoma"/>
                <a:cs typeface="Tahoma"/>
              </a:defRPr>
            </a:lvl1pPr>
          </a:lstStyle>
          <a:p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Tahoma"/>
              </a:rPr>
              <a:t>Разработан образовательный канал (850 </a:t>
            </a:r>
            <a:r>
              <a:rPr lang="ru-RU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Tahoma"/>
              </a:rPr>
              <a:t>видеоуроков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Tahoma"/>
              </a:rPr>
              <a:t>) 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Tahoma"/>
              </a:rPr>
              <a:t>работа по подготовке 5028 цифровых уроков первой четверти</a:t>
            </a:r>
          </a:p>
        </p:txBody>
      </p:sp>
      <p:pic>
        <p:nvPicPr>
          <p:cNvPr id="177" name="Google Shape;177;p17" descr="image1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596" y="3089873"/>
            <a:ext cx="652096" cy="62485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7"/>
          <p:cNvSpPr txBox="1"/>
          <p:nvPr/>
        </p:nvSpPr>
        <p:spPr>
          <a:xfrm>
            <a:off x="2486768" y="3212976"/>
            <a:ext cx="944187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Разработана</a:t>
            </a:r>
            <a:r>
              <a:rPr lang="ru-RU" sz="14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цифровая платформа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по всем 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основным</a:t>
            </a:r>
            <a:r>
              <a:rPr lang="ru-RU" sz="16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предметам подготовлены цифровые образовательные ресурсы согласно ГОСО 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9" name="Google Shape;179;p17" descr="Вырезка экрана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0746" y="4114549"/>
            <a:ext cx="1105796" cy="37271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7"/>
          <p:cNvSpPr txBox="1"/>
          <p:nvPr/>
        </p:nvSpPr>
        <p:spPr>
          <a:xfrm>
            <a:off x="2486769" y="4221088"/>
            <a:ext cx="944187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 algn="just">
              <a:buSzPts val="1400"/>
              <a:buChar char="•"/>
              <a:defRPr>
                <a:latin typeface="Tahoma"/>
                <a:ea typeface="Tahoma"/>
                <a:cs typeface="Tahoma"/>
              </a:defRPr>
            </a:lvl1pPr>
          </a:lstStyle>
          <a:p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Tahoma"/>
              </a:rPr>
              <a:t>Разработана цифровая платформа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Tahoma"/>
              </a:rPr>
              <a:t>по всем основным предметам подготовлены </a:t>
            </a:r>
            <a:r>
              <a:rPr lang="ru-RU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Tahoma"/>
              </a:rPr>
              <a:t>видеоуроки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Tahoma"/>
              </a:rPr>
              <a:t> на казахском языке  согласно ГОСО  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1" name="Google Shape;181;p17" descr="image16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1716" y="5106193"/>
            <a:ext cx="1040637" cy="53404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7"/>
          <p:cNvSpPr txBox="1"/>
          <p:nvPr/>
        </p:nvSpPr>
        <p:spPr>
          <a:xfrm>
            <a:off x="2486769" y="5373216"/>
            <a:ext cx="950247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Разработан новый функционал для размещения собственных поурочных планов учителей и загрузки выполненных заданий учащихся 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3" name="Google Shape;183;p17"/>
          <p:cNvSpPr txBox="1"/>
          <p:nvPr/>
        </p:nvSpPr>
        <p:spPr>
          <a:xfrm>
            <a:off x="2486769" y="1340768"/>
            <a:ext cx="936987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285750" indent="-285750" algn="just">
              <a:buSzPts val="1400"/>
              <a:buChar char="•"/>
              <a:defRPr>
                <a:latin typeface="Tahoma"/>
                <a:ea typeface="Tahoma"/>
                <a:cs typeface="Tahoma"/>
              </a:defRPr>
            </a:lvl1pPr>
          </a:lstStyle>
          <a:p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Tahoma"/>
              </a:rPr>
              <a:t>Разработана образовательная платформа МОН РК  для размещения собственных разработок педагогов (1000 </a:t>
            </a:r>
            <a:r>
              <a:rPr lang="ru-RU" sz="1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Tahoma"/>
              </a:rPr>
              <a:t>видеоуроков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Tahoma"/>
              </a:rPr>
              <a:t>)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5" name="Google Shape;185;p17" descr="image18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99456" y="2056378"/>
            <a:ext cx="728377" cy="678467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7"/>
          <p:cNvSpPr txBox="1"/>
          <p:nvPr/>
        </p:nvSpPr>
        <p:spPr>
          <a:xfrm>
            <a:off x="1055440" y="1503368"/>
            <a:ext cx="1431329" cy="26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ONLINE.EDU.KZ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041" y="6510057"/>
            <a:ext cx="11950771" cy="2287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12186" y="1601417"/>
            <a:ext cx="1897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Уроки в штатном</a:t>
            </a:r>
          </a:p>
          <a:p>
            <a:r>
              <a:rPr lang="ru-RU" sz="1200" b="1" dirty="0">
                <a:solidFill>
                  <a:srgbClr val="0070C0"/>
                </a:solidFill>
              </a:rPr>
              <a:t> режиме</a:t>
            </a:r>
          </a:p>
          <a:p>
            <a:r>
              <a:rPr lang="ru-RU" sz="1200" b="1" dirty="0">
                <a:solidFill>
                  <a:srgbClr val="0070C0"/>
                </a:solidFill>
              </a:rPr>
              <a:t>(в школе)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02700" y="1954180"/>
            <a:ext cx="8020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E75B6"/>
                </a:solidFill>
              </a:rPr>
              <a:t>40 мин.? </a:t>
            </a:r>
            <a:endParaRPr lang="ru-RU" sz="1200" dirty="0">
              <a:solidFill>
                <a:srgbClr val="2E75B6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12187" y="2299710"/>
            <a:ext cx="18972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chemeClr val="accent2"/>
                </a:solidFill>
              </a:rPr>
              <a:t>ТВ-уроки (республиканские, </a:t>
            </a:r>
          </a:p>
          <a:p>
            <a:pPr lvl="0"/>
            <a:r>
              <a:rPr lang="ru-RU" sz="1200" b="1" dirty="0">
                <a:solidFill>
                  <a:schemeClr val="accent2"/>
                </a:solidFill>
              </a:rPr>
              <a:t>региональные телеканалы)  </a:t>
            </a:r>
            <a:r>
              <a:rPr lang="ru-RU" sz="1200" b="1" dirty="0"/>
              <a:t>   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491842" y="1539017"/>
            <a:ext cx="320475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2E75B6"/>
                </a:solidFill>
              </a:rPr>
              <a:t>Строгое соблюдение </a:t>
            </a:r>
            <a:r>
              <a:rPr lang="ru-RU" sz="1300" b="1" dirty="0" err="1">
                <a:solidFill>
                  <a:srgbClr val="2E75B6"/>
                </a:solidFill>
              </a:rPr>
              <a:t>сан.эпид</a:t>
            </a:r>
            <a:r>
              <a:rPr lang="ru-RU" sz="1300" b="1" dirty="0">
                <a:solidFill>
                  <a:srgbClr val="2E75B6"/>
                </a:solidFill>
              </a:rPr>
              <a:t>.</a:t>
            </a:r>
            <a:r>
              <a:rPr lang="en-US" sz="1300" b="1" dirty="0">
                <a:solidFill>
                  <a:srgbClr val="2E75B6"/>
                </a:solidFill>
              </a:rPr>
              <a:t> </a:t>
            </a:r>
            <a:r>
              <a:rPr lang="ru-RU" sz="1300" b="1" dirty="0">
                <a:solidFill>
                  <a:srgbClr val="2E75B6"/>
                </a:solidFill>
              </a:rPr>
              <a:t>требований;</a:t>
            </a:r>
          </a:p>
          <a:p>
            <a:r>
              <a:rPr lang="ru-RU" sz="1300" b="1" dirty="0">
                <a:solidFill>
                  <a:srgbClr val="2E75B6"/>
                </a:solidFill>
              </a:rPr>
              <a:t>Ограничение передвижения обучающихся по кабинетам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395865" y="2624758"/>
            <a:ext cx="330073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chemeClr val="accent2"/>
                </a:solidFill>
              </a:rPr>
              <a:t>- Учебный процесс согласно ГОСО;</a:t>
            </a:r>
          </a:p>
          <a:p>
            <a:r>
              <a:rPr lang="ru-RU" sz="1300" b="1" dirty="0">
                <a:solidFill>
                  <a:schemeClr val="accent2"/>
                </a:solidFill>
              </a:rPr>
              <a:t>- Гибкое расписание;</a:t>
            </a:r>
          </a:p>
          <a:p>
            <a:r>
              <a:rPr lang="ru-RU" sz="1300" b="1" dirty="0">
                <a:solidFill>
                  <a:schemeClr val="accent2"/>
                </a:solidFill>
              </a:rPr>
              <a:t>- Оптимальный выбор контента урока;</a:t>
            </a:r>
          </a:p>
          <a:p>
            <a:r>
              <a:rPr lang="ru-RU" sz="1300" b="1" dirty="0">
                <a:solidFill>
                  <a:schemeClr val="accent2"/>
                </a:solidFill>
              </a:rPr>
              <a:t>- Возможность повторного просмотра;</a:t>
            </a:r>
          </a:p>
          <a:p>
            <a:r>
              <a:rPr lang="ru-RU" sz="1300" b="1" dirty="0">
                <a:solidFill>
                  <a:schemeClr val="accent2"/>
                </a:solidFill>
              </a:rPr>
              <a:t>- Самостоятельное изучение учебного материала; </a:t>
            </a:r>
          </a:p>
          <a:p>
            <a:r>
              <a:rPr lang="ru-RU" sz="1300" b="1" dirty="0">
                <a:solidFill>
                  <a:schemeClr val="accent2"/>
                </a:solidFill>
              </a:rPr>
              <a:t>- Выполнение задания в удобное время (до следующего урока);</a:t>
            </a:r>
          </a:p>
          <a:p>
            <a:r>
              <a:rPr lang="ru-RU" sz="1300" b="1" dirty="0">
                <a:solidFill>
                  <a:schemeClr val="accent2"/>
                </a:solidFill>
              </a:rPr>
              <a:t>- Обратная связь посредством:</a:t>
            </a:r>
          </a:p>
          <a:p>
            <a:r>
              <a:rPr lang="ru-RU" sz="1300" b="1" dirty="0">
                <a:solidFill>
                  <a:schemeClr val="accent2"/>
                </a:solidFill>
              </a:rPr>
              <a:t>· электронных журналов, интернет-платформ, электронной почты, </a:t>
            </a:r>
            <a:r>
              <a:rPr lang="ru-RU" sz="1300" b="1" dirty="0" err="1">
                <a:solidFill>
                  <a:schemeClr val="accent2"/>
                </a:solidFill>
              </a:rPr>
              <a:t>месcенджеров</a:t>
            </a:r>
            <a:r>
              <a:rPr lang="ru-RU" sz="1300" b="1" dirty="0">
                <a:solidFill>
                  <a:schemeClr val="accent2"/>
                </a:solidFill>
              </a:rPr>
              <a:t> - </a:t>
            </a:r>
            <a:r>
              <a:rPr lang="ru-RU" sz="1300" b="1" dirty="0" err="1">
                <a:solidFill>
                  <a:schemeClr val="accent2"/>
                </a:solidFill>
              </a:rPr>
              <a:t>WhatsApp</a:t>
            </a:r>
            <a:r>
              <a:rPr lang="ru-RU" sz="1300" b="1" dirty="0">
                <a:solidFill>
                  <a:schemeClr val="accent2"/>
                </a:solidFill>
              </a:rPr>
              <a:t>, </a:t>
            </a:r>
            <a:r>
              <a:rPr lang="ru-RU" sz="1300" b="1" dirty="0" err="1">
                <a:solidFill>
                  <a:schemeClr val="accent2"/>
                </a:solidFill>
              </a:rPr>
              <a:t>Aitu</a:t>
            </a:r>
            <a:r>
              <a:rPr lang="ru-RU" sz="1300" b="1" dirty="0">
                <a:solidFill>
                  <a:schemeClr val="accent2"/>
                </a:solidFill>
              </a:rPr>
              <a:t>- чат, </a:t>
            </a:r>
            <a:r>
              <a:rPr lang="ru-RU" sz="1300" b="1" dirty="0" err="1">
                <a:solidFill>
                  <a:schemeClr val="accent2"/>
                </a:solidFill>
              </a:rPr>
              <a:t>Telegram</a:t>
            </a:r>
            <a:r>
              <a:rPr lang="ru-RU" sz="1300" b="1" dirty="0">
                <a:solidFill>
                  <a:schemeClr val="accent2"/>
                </a:solidFill>
              </a:rPr>
              <a:t> и др., мобильной и стационарной телефонной связи, почтовой связи.</a:t>
            </a:r>
          </a:p>
          <a:p>
            <a:r>
              <a:rPr lang="ru-RU" sz="1300" b="1" dirty="0">
                <a:solidFill>
                  <a:schemeClr val="accent2"/>
                </a:solidFill>
              </a:rPr>
              <a:t>- Оценивание (гибкий график СОР и СОЧ);</a:t>
            </a:r>
          </a:p>
          <a:p>
            <a:r>
              <a:rPr lang="ru-RU" sz="1300" b="1" dirty="0">
                <a:solidFill>
                  <a:schemeClr val="accent2"/>
                </a:solidFill>
              </a:rPr>
              <a:t>- Итоговая аттестация </a:t>
            </a:r>
            <a:r>
              <a:rPr lang="en-US" sz="1300" b="1" dirty="0">
                <a:solidFill>
                  <a:schemeClr val="accent2"/>
                </a:solidFill>
              </a:rPr>
              <a:t>Online (Offline)</a:t>
            </a:r>
            <a:endParaRPr lang="ru-RU" sz="1300" b="1" dirty="0">
              <a:solidFill>
                <a:schemeClr val="accent2"/>
              </a:solidFill>
            </a:endParaRPr>
          </a:p>
          <a:p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43874" y="4055142"/>
            <a:ext cx="1833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b="1" dirty="0">
                <a:solidFill>
                  <a:schemeClr val="accent2"/>
                </a:solidFill>
              </a:rPr>
              <a:t>Уроки с использованием иных дистанционных  образовательных технологий</a:t>
            </a:r>
            <a:endParaRPr lang="ru-RU" sz="1200" dirty="0">
              <a:solidFill>
                <a:schemeClr val="accent2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48805" y="3182418"/>
            <a:ext cx="2034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rgbClr val="0070C0"/>
                </a:solidFill>
              </a:rPr>
              <a:t>Видео-уроки (на базе </a:t>
            </a:r>
          </a:p>
          <a:p>
            <a:pPr lvl="0"/>
            <a:r>
              <a:rPr lang="ru-RU" sz="1200" b="1" dirty="0">
                <a:solidFill>
                  <a:srgbClr val="0070C0"/>
                </a:solidFill>
              </a:rPr>
              <a:t>электронной </a:t>
            </a:r>
          </a:p>
          <a:p>
            <a:pPr lvl="0"/>
            <a:r>
              <a:rPr lang="ru-RU" sz="1200" b="1" dirty="0">
                <a:solidFill>
                  <a:srgbClr val="0070C0"/>
                </a:solidFill>
              </a:rPr>
              <a:t>образовательной платформы)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40" name="Рисунок 39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83" y="5186399"/>
            <a:ext cx="1219326" cy="10457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71077" y="1150531"/>
            <a:ext cx="13313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99D64"/>
                </a:solidFill>
              </a:rPr>
              <a:t>Длительность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771077" y="4143731"/>
            <a:ext cx="9464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15-30мин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66131" y="2602978"/>
            <a:ext cx="927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15-20 мин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14132" y="3320435"/>
            <a:ext cx="979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2E75B6"/>
                </a:solidFill>
              </a:rPr>
              <a:t>10-15 </a:t>
            </a:r>
            <a:r>
              <a:rPr lang="ru-RU" sz="1200" b="1" dirty="0">
                <a:solidFill>
                  <a:srgbClr val="2E75B6"/>
                </a:solidFill>
              </a:rPr>
              <a:t>мин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3382840" y="1975594"/>
            <a:ext cx="159484" cy="2465789"/>
            <a:chOff x="3767227" y="1975594"/>
            <a:chExt cx="159484" cy="2465789"/>
          </a:xfrm>
        </p:grpSpPr>
        <p:sp>
          <p:nvSpPr>
            <p:cNvPr id="30" name="Стрелка вправо 29"/>
            <p:cNvSpPr/>
            <p:nvPr/>
          </p:nvSpPr>
          <p:spPr>
            <a:xfrm>
              <a:off x="3769938" y="4198059"/>
              <a:ext cx="155635" cy="243324"/>
            </a:xfrm>
            <a:prstGeom prst="rightArrow">
              <a:avLst/>
            </a:prstGeom>
            <a:solidFill>
              <a:srgbClr val="2E75B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Стрелка вправо 54"/>
            <p:cNvSpPr/>
            <p:nvPr/>
          </p:nvSpPr>
          <p:spPr>
            <a:xfrm>
              <a:off x="3771076" y="3289280"/>
              <a:ext cx="155635" cy="243324"/>
            </a:xfrm>
            <a:prstGeom prst="rightArrow">
              <a:avLst/>
            </a:prstGeom>
            <a:solidFill>
              <a:srgbClr val="2E75B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Стрелка вправо 56"/>
            <p:cNvSpPr/>
            <p:nvPr/>
          </p:nvSpPr>
          <p:spPr>
            <a:xfrm>
              <a:off x="3767228" y="2618602"/>
              <a:ext cx="155635" cy="243324"/>
            </a:xfrm>
            <a:prstGeom prst="rightArrow">
              <a:avLst/>
            </a:prstGeom>
            <a:solidFill>
              <a:srgbClr val="2E75B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Стрелка вправо 64"/>
            <p:cNvSpPr/>
            <p:nvPr/>
          </p:nvSpPr>
          <p:spPr>
            <a:xfrm>
              <a:off x="3767227" y="1975594"/>
              <a:ext cx="155635" cy="243324"/>
            </a:xfrm>
            <a:prstGeom prst="rightArrow">
              <a:avLst/>
            </a:prstGeom>
            <a:solidFill>
              <a:srgbClr val="2E75B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0" name="Прямоугольник 69"/>
          <p:cNvSpPr/>
          <p:nvPr/>
        </p:nvSpPr>
        <p:spPr>
          <a:xfrm>
            <a:off x="1148539" y="1155900"/>
            <a:ext cx="13371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99D64"/>
                </a:solidFill>
              </a:rPr>
              <a:t>Виды уроков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8935650" y="1140511"/>
            <a:ext cx="2375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399D64"/>
                </a:solidFill>
              </a:rPr>
              <a:t> </a:t>
            </a:r>
            <a:r>
              <a:rPr lang="ru-RU" sz="1600" b="1" dirty="0">
                <a:solidFill>
                  <a:srgbClr val="399D64"/>
                </a:solidFill>
              </a:rPr>
              <a:t>Педагог</a:t>
            </a:r>
            <a:r>
              <a:rPr lang="ru-RU" sz="1600" dirty="0">
                <a:solidFill>
                  <a:srgbClr val="399D64"/>
                </a:solidFill>
              </a:rPr>
              <a:t> </a:t>
            </a:r>
          </a:p>
        </p:txBody>
      </p:sp>
      <p:sp>
        <p:nvSpPr>
          <p:cNvPr id="79" name="Стрелка вправо 78"/>
          <p:cNvSpPr/>
          <p:nvPr/>
        </p:nvSpPr>
        <p:spPr>
          <a:xfrm>
            <a:off x="4863355" y="1971017"/>
            <a:ext cx="239085" cy="243324"/>
          </a:xfrm>
          <a:prstGeom prst="rightArrow">
            <a:avLst/>
          </a:prstGeom>
          <a:solidFill>
            <a:srgbClr val="2E75B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74493" y="1135142"/>
            <a:ext cx="18178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6"/>
                </a:solidFill>
              </a:rPr>
              <a:t>Процесс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ru-RU" sz="1600" b="1" dirty="0">
                <a:solidFill>
                  <a:schemeClr val="accent6"/>
                </a:solidFill>
              </a:rPr>
              <a:t>обучения</a:t>
            </a: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4825233" y="2640819"/>
            <a:ext cx="318821" cy="2055967"/>
          </a:xfrm>
          <a:prstGeom prst="rightArrowCallout">
            <a:avLst>
              <a:gd name="adj1" fmla="val 25000"/>
              <a:gd name="adj2" fmla="val 29922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8696595" y="1603605"/>
            <a:ext cx="337721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i="1" kern="0" dirty="0">
                <a:solidFill>
                  <a:srgbClr val="0070C0"/>
                </a:solidFill>
                <a:ea typeface="Times New Roman"/>
              </a:rPr>
              <a:t>знание: </a:t>
            </a:r>
            <a:endParaRPr lang="ru-RU" sz="1300" b="1" kern="50" dirty="0">
              <a:solidFill>
                <a:srgbClr val="0070C0"/>
              </a:solidFill>
              <a:ea typeface="SimSun"/>
            </a:endParaRPr>
          </a:p>
          <a:p>
            <a:pPr marL="0" lvl="1" algn="just">
              <a:buSzPts val="1400"/>
              <a:tabLst>
                <a:tab pos="270510" algn="l"/>
              </a:tabLst>
            </a:pPr>
            <a:r>
              <a:rPr lang="en-US" sz="1300" b="1" kern="0" dirty="0">
                <a:solidFill>
                  <a:srgbClr val="0070C0"/>
                </a:solidFill>
                <a:ea typeface="Times New Roman"/>
                <a:cs typeface="Symbol"/>
              </a:rPr>
              <a:t>- </a:t>
            </a:r>
            <a:r>
              <a:rPr lang="ru-RU" sz="1300" b="1" kern="0" dirty="0">
                <a:solidFill>
                  <a:srgbClr val="0070C0"/>
                </a:solidFill>
                <a:ea typeface="Times New Roman"/>
                <a:cs typeface="Symbol"/>
              </a:rPr>
              <a:t>психологических особенностей восприятия аудиовизуальной информации; </a:t>
            </a:r>
            <a:endParaRPr lang="ru-RU" sz="1300" b="1" kern="50" dirty="0">
              <a:solidFill>
                <a:srgbClr val="0070C0"/>
              </a:solidFill>
              <a:ea typeface="Symbol"/>
              <a:cs typeface="Symbol"/>
            </a:endParaRPr>
          </a:p>
          <a:p>
            <a:pPr marL="0" lvl="1" algn="just">
              <a:buSzPts val="1400"/>
              <a:tabLst>
                <a:tab pos="270510" algn="l"/>
              </a:tabLst>
            </a:pPr>
            <a:r>
              <a:rPr lang="en-US" sz="1300" b="1" kern="0" dirty="0">
                <a:solidFill>
                  <a:srgbClr val="0070C0"/>
                </a:solidFill>
                <a:ea typeface="Times New Roman"/>
                <a:cs typeface="Symbol"/>
              </a:rPr>
              <a:t>- </a:t>
            </a:r>
            <a:r>
              <a:rPr lang="ru-RU" sz="1300" b="1" kern="0" dirty="0">
                <a:solidFill>
                  <a:srgbClr val="0070C0"/>
                </a:solidFill>
                <a:ea typeface="Times New Roman"/>
                <a:cs typeface="Symbol"/>
              </a:rPr>
              <a:t>требований к разработке и созданию аудиовизуальных обучающих средств; </a:t>
            </a:r>
            <a:endParaRPr lang="ru-RU" sz="1300" b="1" kern="50" dirty="0">
              <a:solidFill>
                <a:srgbClr val="0070C0"/>
              </a:solidFill>
              <a:ea typeface="Symbol"/>
              <a:cs typeface="Symbol"/>
            </a:endParaRPr>
          </a:p>
          <a:p>
            <a:pPr marL="0" lvl="1" algn="just">
              <a:buSzPts val="1400"/>
              <a:tabLst>
                <a:tab pos="270510" algn="l"/>
              </a:tabLst>
            </a:pPr>
            <a:r>
              <a:rPr lang="en-US" sz="1300" b="1" kern="0" dirty="0">
                <a:solidFill>
                  <a:srgbClr val="0070C0"/>
                </a:solidFill>
                <a:ea typeface="Times New Roman"/>
                <a:cs typeface="Symbol"/>
              </a:rPr>
              <a:t>- </a:t>
            </a:r>
            <a:r>
              <a:rPr lang="ru-RU" sz="1300" b="1" kern="0" dirty="0">
                <a:solidFill>
                  <a:srgbClr val="0070C0"/>
                </a:solidFill>
                <a:ea typeface="Times New Roman"/>
                <a:cs typeface="Symbol"/>
              </a:rPr>
              <a:t>способов эмоционального воздействия аудиовизуальных средств на личность обучающегося;</a:t>
            </a:r>
            <a:endParaRPr lang="ru-RU" sz="1300" b="1" kern="50" dirty="0">
              <a:solidFill>
                <a:srgbClr val="0070C0"/>
              </a:solidFill>
              <a:ea typeface="Symbol"/>
              <a:cs typeface="Symbol"/>
            </a:endParaRPr>
          </a:p>
          <a:p>
            <a:pPr marL="0" lvl="1" algn="just">
              <a:buSzPts val="1400"/>
              <a:tabLst>
                <a:tab pos="270510" algn="l"/>
              </a:tabLst>
            </a:pPr>
            <a:r>
              <a:rPr lang="en-US" sz="1300" b="1" kern="0" dirty="0">
                <a:solidFill>
                  <a:srgbClr val="0070C0"/>
                </a:solidFill>
                <a:ea typeface="Times New Roman"/>
                <a:cs typeface="Symbol"/>
              </a:rPr>
              <a:t>- </a:t>
            </a:r>
            <a:r>
              <a:rPr lang="ru-RU" sz="1300" b="1" kern="0" dirty="0">
                <a:solidFill>
                  <a:srgbClr val="0070C0"/>
                </a:solidFill>
                <a:ea typeface="Times New Roman"/>
                <a:cs typeface="Symbol"/>
              </a:rPr>
              <a:t>способов разработки голоса и дикции.</a:t>
            </a:r>
            <a:endParaRPr lang="ru-RU" sz="1300" b="1" kern="50" dirty="0">
              <a:solidFill>
                <a:srgbClr val="0070C0"/>
              </a:solidFill>
              <a:ea typeface="Symbol"/>
              <a:cs typeface="Symbol"/>
            </a:endParaRPr>
          </a:p>
          <a:p>
            <a:pPr marL="0" lvl="1" algn="just">
              <a:buSzPts val="1400"/>
              <a:tabLst>
                <a:tab pos="540385" algn="l"/>
              </a:tabLst>
            </a:pPr>
            <a:r>
              <a:rPr lang="en-US" sz="1300" b="1" kern="0" dirty="0">
                <a:solidFill>
                  <a:srgbClr val="0070C0"/>
                </a:solidFill>
                <a:ea typeface="Times New Roman"/>
                <a:cs typeface="Symbol"/>
              </a:rPr>
              <a:t>- </a:t>
            </a:r>
            <a:r>
              <a:rPr lang="ru-RU" sz="1300" b="1" kern="0" dirty="0">
                <a:solidFill>
                  <a:srgbClr val="0070C0"/>
                </a:solidFill>
                <a:ea typeface="Times New Roman"/>
                <a:cs typeface="Symbol"/>
              </a:rPr>
              <a:t>методических приемов, обеспечивающих эффективность разработки и использования аудиовизуальных средств; </a:t>
            </a:r>
          </a:p>
          <a:p>
            <a:pPr marL="0" lvl="1" algn="just">
              <a:buSzPts val="1400"/>
              <a:tabLst>
                <a:tab pos="540385" algn="l"/>
              </a:tabLst>
            </a:pPr>
            <a:r>
              <a:rPr lang="ru-RU" sz="1300" b="1" i="1" kern="0" dirty="0">
                <a:solidFill>
                  <a:srgbClr val="0070C0"/>
                </a:solidFill>
                <a:ea typeface="Symbol"/>
                <a:cs typeface="Symbol"/>
              </a:rPr>
              <a:t>умение :</a:t>
            </a:r>
            <a:endParaRPr lang="ru-RU" sz="1300" b="1" i="1" kern="50" dirty="0">
              <a:solidFill>
                <a:srgbClr val="0070C0"/>
              </a:solidFill>
              <a:ea typeface="Symbol"/>
              <a:cs typeface="Symbol"/>
            </a:endParaRPr>
          </a:p>
          <a:p>
            <a:pPr marL="0" lvl="1" algn="just">
              <a:buSzPts val="1400"/>
              <a:tabLst>
                <a:tab pos="540385" algn="l"/>
              </a:tabLst>
            </a:pPr>
            <a:r>
              <a:rPr lang="en-US" sz="1300" b="1" kern="0" dirty="0">
                <a:solidFill>
                  <a:srgbClr val="0070C0"/>
                </a:solidFill>
                <a:ea typeface="Symbol"/>
                <a:cs typeface="Symbol"/>
              </a:rPr>
              <a:t>- </a:t>
            </a:r>
            <a:r>
              <a:rPr lang="ru-RU" sz="1300" b="1" kern="0" dirty="0">
                <a:solidFill>
                  <a:srgbClr val="0070C0"/>
                </a:solidFill>
                <a:ea typeface="Symbol"/>
                <a:cs typeface="Symbol"/>
              </a:rPr>
              <a:t>реализовывать учебные цели урока в нестандартных условиях;</a:t>
            </a:r>
          </a:p>
          <a:p>
            <a:pPr marL="0" lvl="1" algn="just">
              <a:buSzPts val="1400"/>
              <a:tabLst>
                <a:tab pos="540385" algn="l"/>
              </a:tabLst>
            </a:pPr>
            <a:r>
              <a:rPr lang="en-US" sz="1300" b="1" kern="0" dirty="0">
                <a:solidFill>
                  <a:srgbClr val="0070C0"/>
                </a:solidFill>
                <a:ea typeface="Symbol"/>
                <a:cs typeface="Symbol"/>
              </a:rPr>
              <a:t>- </a:t>
            </a:r>
            <a:r>
              <a:rPr lang="ru-RU" sz="1300" b="1" kern="0" dirty="0">
                <a:solidFill>
                  <a:srgbClr val="0070C0"/>
                </a:solidFill>
                <a:ea typeface="Symbol"/>
                <a:cs typeface="Symbol"/>
              </a:rPr>
              <a:t>использовать </a:t>
            </a:r>
            <a:r>
              <a:rPr lang="ru-RU" sz="1300" b="1" kern="0" dirty="0">
                <a:solidFill>
                  <a:srgbClr val="0070C0"/>
                </a:solidFill>
                <a:ea typeface="Times New Roman"/>
                <a:cs typeface="Symbol"/>
              </a:rPr>
              <a:t>технические средства обучения, в частности, видеоаппаратуру и правил ее эксплуатации; </a:t>
            </a:r>
            <a:endParaRPr lang="ru-RU" sz="1300" b="1" kern="50" dirty="0">
              <a:solidFill>
                <a:srgbClr val="0070C0"/>
              </a:solidFill>
              <a:ea typeface="Symbol"/>
              <a:cs typeface="Symbol"/>
            </a:endParaRPr>
          </a:p>
          <a:p>
            <a:pPr marL="0" lvl="1" algn="just">
              <a:buSzPts val="1400"/>
              <a:tabLst>
                <a:tab pos="540385" algn="l"/>
              </a:tabLst>
            </a:pPr>
            <a:r>
              <a:rPr lang="en-US" sz="1300" b="1" kern="0" dirty="0">
                <a:solidFill>
                  <a:srgbClr val="0070C0"/>
                </a:solidFill>
                <a:ea typeface="Times New Roman"/>
                <a:cs typeface="Symbol"/>
              </a:rPr>
              <a:t>- </a:t>
            </a:r>
            <a:r>
              <a:rPr lang="ru-RU" sz="1300" b="1" kern="0" dirty="0">
                <a:solidFill>
                  <a:srgbClr val="0070C0"/>
                </a:solidFill>
                <a:ea typeface="Times New Roman"/>
                <a:cs typeface="Symbol"/>
              </a:rPr>
              <a:t>самостоятельно изготовить дидактическое или методическое пособие с помощью видеоаппаратуры и компьютера; </a:t>
            </a:r>
          </a:p>
          <a:p>
            <a:pPr marL="0" lvl="1" indent="-285750" algn="just">
              <a:buSzPts val="1400"/>
              <a:buFont typeface="Symbol"/>
              <a:buChar char=""/>
              <a:tabLst>
                <a:tab pos="540385" algn="l"/>
              </a:tabLst>
            </a:pPr>
            <a:endParaRPr lang="ru-RU" sz="1200" b="1" kern="50" dirty="0">
              <a:solidFill>
                <a:srgbClr val="0070C0"/>
              </a:solidFill>
              <a:ea typeface="Symbol"/>
              <a:cs typeface="Symbol"/>
            </a:endParaRPr>
          </a:p>
        </p:txBody>
      </p:sp>
      <p:pic>
        <p:nvPicPr>
          <p:cNvPr id="41" name="Рисунок 40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002" y="1924582"/>
            <a:ext cx="1106183" cy="2717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1727" y="240902"/>
            <a:ext cx="7412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" sz="3200" b="1">
                <a:solidFill>
                  <a:srgbClr val="002060"/>
                </a:solidFill>
              </a:rPr>
              <a:t>Разработка дистанционных уроков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39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/>
        </p:nvSpPr>
        <p:spPr>
          <a:xfrm>
            <a:off x="2326682" y="2277000"/>
            <a:ext cx="8696476" cy="1996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lang="en-US" sz="21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КОМБИНИРОВАННОЕ ОБУЧЕНИЕ</a:t>
            </a:r>
            <a:r>
              <a:rPr lang="en-US" sz="17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None/>
            </a:pPr>
            <a:r>
              <a:rPr lang="en-US" sz="17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ОБУЧЕНИЕ В ШТАТНОМ РЕЖИМЕ 1-5 КЛ. И ДИСТАНЦИОННОЕ ОБУЧЕНИЕ 6-11 КЛАССОВ+ШТАТНОЕ ОБУЧЕНИЕ 1-11 КЛ. В СЕЛЬСКИХ МКШ </a:t>
            </a:r>
            <a:endParaRPr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lang="en-US" sz="21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КОМБИНИРОВАННОЕ ОБУЧЕНИЕ</a:t>
            </a:r>
            <a:r>
              <a:rPr lang="en-US" sz="17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None/>
            </a:pPr>
            <a:r>
              <a:rPr lang="en-US" sz="17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ОБУЧЕНИЕ В ШТАТНОМ РЕЖИМЕ 1-11 КЛ. ЧАСТЬ ПРЕДМЕТОВ В ОФ</a:t>
            </a:r>
            <a:r>
              <a:rPr lang="ru-RU" sz="17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r>
              <a:rPr lang="en-US" sz="17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ЛАЙН/ОНЛАЙН ФОРМАТАХ. + ШТАТНОЕ ОБУЧЕНИЕ В СЕЛЬСКИХ МКШ</a:t>
            </a:r>
            <a:endParaRPr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Google Shape;46;p9"/>
          <p:cNvSpPr txBox="1"/>
          <p:nvPr/>
        </p:nvSpPr>
        <p:spPr>
          <a:xfrm>
            <a:off x="2639616" y="188640"/>
            <a:ext cx="648126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800">
                <a:solidFill>
                  <a:schemeClr val="bg1"/>
                </a:solidFill>
                <a:latin typeface="Oswald" pitchFamily="2" charset="-52"/>
              </a:defRPr>
            </a:lvl1pPr>
          </a:lstStyle>
          <a:p>
            <a:r>
              <a:rPr lang="ru-RU" dirty="0">
                <a:solidFill>
                  <a:srgbClr val="002060"/>
                </a:solidFill>
                <a:cs typeface="Calibri" panose="020F0502020204030204" pitchFamily="34" charset="0"/>
                <a:sym typeface="Roboto"/>
              </a:rPr>
              <a:t>ПОЭТАПНОЕ ВОЗОБНОВЛЕНИЕ РАБОТЫ ШКОЛ</a:t>
            </a:r>
            <a:endParaRPr dirty="0">
              <a:solidFill>
                <a:srgbClr val="002060"/>
              </a:solidFill>
              <a:cs typeface="Calibri" panose="020F0502020204030204" pitchFamily="34" charset="0"/>
              <a:sym typeface="Roboto"/>
            </a:endParaRPr>
          </a:p>
        </p:txBody>
      </p:sp>
      <p:sp>
        <p:nvSpPr>
          <p:cNvPr id="47" name="Google Shape;47;p9"/>
          <p:cNvSpPr/>
          <p:nvPr/>
        </p:nvSpPr>
        <p:spPr>
          <a:xfrm>
            <a:off x="1841743" y="3390007"/>
            <a:ext cx="342901" cy="9525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9"/>
          <p:cNvSpPr/>
          <p:nvPr/>
        </p:nvSpPr>
        <p:spPr>
          <a:xfrm>
            <a:off x="1841743" y="2293704"/>
            <a:ext cx="342901" cy="95250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9"/>
          <p:cNvSpPr/>
          <p:nvPr/>
        </p:nvSpPr>
        <p:spPr>
          <a:xfrm>
            <a:off x="1841743" y="4639497"/>
            <a:ext cx="342901" cy="952501"/>
          </a:xfrm>
          <a:prstGeom prst="rect">
            <a:avLst/>
          </a:prstGeom>
          <a:solidFill>
            <a:srgbClr val="55A839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9"/>
          <p:cNvSpPr/>
          <p:nvPr/>
        </p:nvSpPr>
        <p:spPr>
          <a:xfrm>
            <a:off x="1841743" y="1067249"/>
            <a:ext cx="342901" cy="9525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9"/>
          <p:cNvSpPr txBox="1"/>
          <p:nvPr/>
        </p:nvSpPr>
        <p:spPr>
          <a:xfrm>
            <a:off x="2344708" y="4799761"/>
            <a:ext cx="8647836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ОБУЧЕНИЕ В ШТАТНОМ РЕЖИМЕ</a:t>
            </a:r>
            <a:endParaRPr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ШТАТНОЕ ОБУЧЕНИЕ ВСЕХ ШКОЛЬНИКОВ С СОБЛЮДЕНИЕМ СТРОГИХ САНИТАРНЫХ НОРМ</a:t>
            </a:r>
            <a:endParaRPr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Google Shape;56;p9"/>
          <p:cNvSpPr txBox="1"/>
          <p:nvPr/>
        </p:nvSpPr>
        <p:spPr>
          <a:xfrm>
            <a:off x="2426878" y="1302869"/>
            <a:ext cx="8083599" cy="497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ДИСТАНЦИОННОЕ ОБУЧЕНИЕ</a:t>
            </a:r>
            <a:endParaRPr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7" name="Google Shape;57;p9"/>
          <p:cNvCxnSpPr/>
          <p:nvPr/>
        </p:nvCxnSpPr>
        <p:spPr>
          <a:xfrm>
            <a:off x="2295676" y="2130967"/>
            <a:ext cx="8548915" cy="1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58" name="Google Shape;58;p9"/>
          <p:cNvCxnSpPr/>
          <p:nvPr/>
        </p:nvCxnSpPr>
        <p:spPr>
          <a:xfrm>
            <a:off x="2325021" y="4498949"/>
            <a:ext cx="8548914" cy="1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59" name="Google Shape;59;p9"/>
          <p:cNvCxnSpPr/>
          <p:nvPr/>
        </p:nvCxnSpPr>
        <p:spPr>
          <a:xfrm>
            <a:off x="2344703" y="3312297"/>
            <a:ext cx="8548915" cy="1"/>
          </a:xfrm>
          <a:prstGeom prst="straightConnector1">
            <a:avLst/>
          </a:prstGeom>
          <a:noFill/>
          <a:ln w="9525" cap="flat" cmpd="sng">
            <a:solidFill>
              <a:srgbClr val="A6A6A6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60" name="Google Shape;60;p9"/>
          <p:cNvSpPr txBox="1"/>
          <p:nvPr/>
        </p:nvSpPr>
        <p:spPr>
          <a:xfrm rot="-5400000">
            <a:off x="-602825" y="2796552"/>
            <a:ext cx="4020675" cy="821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kk-KZ" sz="1900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УРОВЕНЬ 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ЗАБОЛЕВАЕМОСТИ </a:t>
            </a:r>
            <a:r>
              <a:rPr lang="kk-KZ" sz="19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kk-KZ" sz="1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kk-KZ" sz="19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ДАННЫМ МЗ РК</a:t>
            </a:r>
            <a:endParaRPr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1" name="Google Shape;61;p9"/>
          <p:cNvGrpSpPr/>
          <p:nvPr/>
        </p:nvGrpSpPr>
        <p:grpSpPr>
          <a:xfrm>
            <a:off x="1055440" y="5877272"/>
            <a:ext cx="10569389" cy="655317"/>
            <a:chOff x="0" y="-1"/>
            <a:chExt cx="10569387" cy="655316"/>
          </a:xfrm>
        </p:grpSpPr>
        <p:sp>
          <p:nvSpPr>
            <p:cNvPr id="62" name="Google Shape;62;p9"/>
            <p:cNvSpPr/>
            <p:nvPr/>
          </p:nvSpPr>
          <p:spPr>
            <a:xfrm>
              <a:off x="0" y="-1"/>
              <a:ext cx="10569387" cy="65531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9"/>
            <p:cNvSpPr txBox="1"/>
            <p:nvPr/>
          </p:nvSpPr>
          <p:spPr>
            <a:xfrm>
              <a:off x="144016" y="144015"/>
              <a:ext cx="10256637" cy="358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ФОРМАТ ОБУЧЕНИЯ МЕНЯЕТСЯ В ЗАВИСИМОСТИ ОТ </a:t>
              </a:r>
              <a:r>
                <a:rPr lang="kk-KZ" sz="1800" b="0" i="0" u="none" strike="noStrike" cap="none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УРОВНЯ</a:t>
              </a:r>
              <a:r>
                <a:rPr lang="en-US" sz="1800" b="0" i="0" u="none" strike="noStrike" cap="none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ЗАБОЛЕВАЕМОСТИ</a:t>
              </a:r>
              <a:endParaRPr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/>
        </p:nvSpPr>
        <p:spPr>
          <a:xfrm>
            <a:off x="1847529" y="144823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800">
                <a:solidFill>
                  <a:schemeClr val="bg1"/>
                </a:solidFill>
                <a:latin typeface="Oswald" pitchFamily="2" charset="-52"/>
              </a:defRPr>
            </a:lvl1pPr>
          </a:lstStyle>
          <a:p>
            <a:r>
              <a:rPr dirty="0" err="1">
                <a:solidFill>
                  <a:srgbClr val="002060"/>
                </a:solidFill>
                <a:cs typeface="Calibri" panose="020F0502020204030204" pitchFamily="34" charset="0"/>
                <a:sym typeface="Roboto"/>
              </a:rPr>
              <a:t>Преимущества</a:t>
            </a:r>
            <a:r>
              <a:rPr dirty="0">
                <a:solidFill>
                  <a:srgbClr val="002060"/>
                </a:solidFill>
                <a:cs typeface="Calibri" panose="020F0502020204030204" pitchFamily="34" charset="0"/>
                <a:sym typeface="Roboto"/>
              </a:rPr>
              <a:t> и </a:t>
            </a:r>
            <a:r>
              <a:rPr dirty="0" err="1">
                <a:solidFill>
                  <a:srgbClr val="002060"/>
                </a:solidFill>
                <a:cs typeface="Calibri" panose="020F0502020204030204" pitchFamily="34" charset="0"/>
                <a:sym typeface="Roboto"/>
              </a:rPr>
              <a:t>недостатки</a:t>
            </a:r>
            <a:r>
              <a:rPr dirty="0">
                <a:solidFill>
                  <a:srgbClr val="002060"/>
                </a:solidFill>
                <a:cs typeface="Calibri" panose="020F0502020204030204" pitchFamily="34" charset="0"/>
                <a:sym typeface="Roboto"/>
              </a:rPr>
              <a:t> </a:t>
            </a:r>
            <a:r>
              <a:rPr dirty="0" err="1">
                <a:solidFill>
                  <a:srgbClr val="002060"/>
                </a:solidFill>
                <a:cs typeface="Calibri" panose="020F0502020204030204" pitchFamily="34" charset="0"/>
                <a:sym typeface="Roboto"/>
              </a:rPr>
              <a:t>дистанционного</a:t>
            </a:r>
            <a:r>
              <a:rPr dirty="0">
                <a:solidFill>
                  <a:srgbClr val="002060"/>
                </a:solidFill>
                <a:cs typeface="Calibri" panose="020F0502020204030204" pitchFamily="34" charset="0"/>
                <a:sym typeface="Roboto"/>
              </a:rPr>
              <a:t> </a:t>
            </a:r>
            <a:r>
              <a:rPr dirty="0" err="1">
                <a:solidFill>
                  <a:srgbClr val="002060"/>
                </a:solidFill>
                <a:cs typeface="Calibri" panose="020F0502020204030204" pitchFamily="34" charset="0"/>
                <a:sym typeface="Roboto"/>
              </a:rPr>
              <a:t>обучения</a:t>
            </a:r>
            <a:endParaRPr dirty="0">
              <a:solidFill>
                <a:srgbClr val="002060"/>
              </a:solidFill>
              <a:cs typeface="Calibri" panose="020F0502020204030204" pitchFamily="34" charset="0"/>
              <a:sym typeface="Roboto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88E9E66-6885-4DF5-ADD1-633B6FAD3752}"/>
              </a:ext>
            </a:extLst>
          </p:cNvPr>
          <p:cNvSpPr/>
          <p:nvPr/>
        </p:nvSpPr>
        <p:spPr>
          <a:xfrm>
            <a:off x="839416" y="1124744"/>
            <a:ext cx="9937104" cy="511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buSzPts val="1800"/>
            </a:pPr>
            <a:r>
              <a:rPr lang="" sz="1600" b="1" i="1">
                <a:solidFill>
                  <a:srgbClr val="002060"/>
                </a:solidFill>
                <a:latin typeface="Calibri"/>
                <a:cs typeface="Calibri"/>
              </a:rPr>
              <a:t>Преимущества</a:t>
            </a:r>
          </a:p>
          <a:p>
            <a:pPr>
              <a:buSzPts val="1800"/>
            </a:pPr>
            <a:endParaRPr lang="" sz="1600" b="1" i="1">
              <a:solidFill>
                <a:srgbClr val="002060"/>
              </a:solidFill>
              <a:latin typeface="Calibri"/>
              <a:cs typeface="Calibri"/>
            </a:endParaRPr>
          </a:p>
          <a:p>
            <a:pPr indent="450000">
              <a:buSzPts val="18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создание эффективного единого образовательного пространства;</a:t>
            </a:r>
          </a:p>
          <a:p>
            <a:pPr indent="450000">
              <a:buSzPts val="18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индивидуализация обучения;</a:t>
            </a:r>
          </a:p>
          <a:p>
            <a:pPr indent="450000">
              <a:buSzPts val="18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формирование у обучающихся познавательной самостоятельности и активности,  развитие критического мышления</a:t>
            </a:r>
            <a:r>
              <a:rPr lang="" sz="16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indent="450000">
              <a:buSzPts val="18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обеспечение доступности образования для детей с особыми образовательными потребностями;</a:t>
            </a:r>
          </a:p>
          <a:p>
            <a:pPr indent="450000">
              <a:buSzPts val="18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обеспечение возможности получения дополнительного образования;</a:t>
            </a:r>
          </a:p>
          <a:p>
            <a:pPr indent="450000">
              <a:buSzPts val="18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получение доступа к обширной базе данных, имеющихся в интернет пространстве</a:t>
            </a:r>
            <a:r>
              <a:rPr lang="" sz="16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50000">
              <a:buSzPts val="18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возможность для обучающихся определять для себя оптимальный режим обучения и отдыха</a:t>
            </a:r>
            <a:r>
              <a:rPr lang="" sz="16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50000">
              <a:buSzPts val="18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меньшая по сравнению с обычным образованием стоимость, свобода и гибкость</a:t>
            </a:r>
            <a:r>
              <a:rPr lang="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" sz="16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50000">
              <a:buSzPts val="1800"/>
              <a:buFont typeface="Wingdings" panose="05000000000000000000" pitchFamily="2" charset="2"/>
              <a:buChar char="ü"/>
            </a:pPr>
            <a:endParaRPr lang="" sz="16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ts val="1800"/>
            </a:pPr>
            <a:r>
              <a:rPr lang="" sz="1600" b="1" i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Недостатки</a:t>
            </a:r>
          </a:p>
          <a:p>
            <a:pPr>
              <a:buSzPts val="1800"/>
            </a:pPr>
            <a:endParaRPr lang="" sz="1600" b="1" i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отсутствие прямого очного общения между обучающимися и учителем</a:t>
            </a:r>
            <a:r>
              <a:rPr lang="" sz="16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" sz="16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необходимость мотивации обучающегося к самостоятельному усвоению знаний</a:t>
            </a:r>
            <a:r>
              <a:rPr lang="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" sz="16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необходимость в средствах коммуникации, которые имеет не каждая семья,</a:t>
            </a:r>
            <a:r>
              <a:rPr lang="" sz="16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проблема объективного контроля знаний</a:t>
            </a:r>
            <a:r>
              <a:rPr lang="" sz="16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недостаток практических занятий</a:t>
            </a:r>
            <a:r>
              <a:rPr lang="" sz="16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снижение возможностей социализации детей.</a:t>
            </a:r>
          </a:p>
          <a:p>
            <a:pPr>
              <a:buSzPts val="1800"/>
            </a:pPr>
            <a:endParaRPr lang="ru-RU" sz="1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ts val="1800"/>
            </a:pPr>
            <a:endParaRPr lang="" sz="16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1000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/>
        </p:nvSpPr>
        <p:spPr>
          <a:xfrm>
            <a:off x="1847528" y="144823"/>
            <a:ext cx="993710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800">
                <a:solidFill>
                  <a:schemeClr val="bg1"/>
                </a:solidFill>
                <a:latin typeface="Oswald" pitchFamily="2" charset="-52"/>
              </a:defRPr>
            </a:lvl1pPr>
          </a:lstStyle>
          <a:p>
            <a:r>
              <a:rPr dirty="0" err="1">
                <a:solidFill>
                  <a:srgbClr val="002060"/>
                </a:solidFill>
                <a:cs typeface="Calibri" panose="020F0502020204030204" pitchFamily="34" charset="0"/>
                <a:sym typeface="Roboto"/>
              </a:rPr>
              <a:t>Влияние</a:t>
            </a:r>
            <a:r>
              <a:rPr dirty="0">
                <a:solidFill>
                  <a:srgbClr val="002060"/>
                </a:solidFill>
                <a:cs typeface="Calibri" panose="020F0502020204030204" pitchFamily="34" charset="0"/>
                <a:sym typeface="Roboto"/>
              </a:rPr>
              <a:t> </a:t>
            </a:r>
            <a:r>
              <a:rPr dirty="0" err="1">
                <a:solidFill>
                  <a:srgbClr val="002060"/>
                </a:solidFill>
                <a:cs typeface="Calibri" panose="020F0502020204030204" pitchFamily="34" charset="0"/>
                <a:sym typeface="Roboto"/>
              </a:rPr>
              <a:t>пандемии</a:t>
            </a:r>
            <a:r>
              <a:rPr dirty="0">
                <a:solidFill>
                  <a:srgbClr val="002060"/>
                </a:solidFill>
                <a:cs typeface="Calibri" panose="020F0502020204030204" pitchFamily="34" charset="0"/>
                <a:sym typeface="Roboto"/>
              </a:rPr>
              <a:t> </a:t>
            </a:r>
            <a:r>
              <a:rPr dirty="0" err="1">
                <a:solidFill>
                  <a:srgbClr val="002060"/>
                </a:solidFill>
                <a:cs typeface="Calibri" panose="020F0502020204030204" pitchFamily="34" charset="0"/>
                <a:sym typeface="Roboto"/>
              </a:rPr>
              <a:t>на</a:t>
            </a:r>
            <a:r>
              <a:rPr dirty="0">
                <a:solidFill>
                  <a:srgbClr val="002060"/>
                </a:solidFill>
                <a:cs typeface="Calibri" panose="020F0502020204030204" pitchFamily="34" charset="0"/>
                <a:sym typeface="Roboto"/>
              </a:rPr>
              <a:t> </a:t>
            </a:r>
            <a:r>
              <a:rPr dirty="0" err="1">
                <a:solidFill>
                  <a:srgbClr val="002060"/>
                </a:solidFill>
                <a:cs typeface="Calibri" panose="020F0502020204030204" pitchFamily="34" charset="0"/>
                <a:sym typeface="Roboto"/>
              </a:rPr>
              <a:t>качество</a:t>
            </a:r>
            <a:r>
              <a:rPr dirty="0">
                <a:solidFill>
                  <a:srgbClr val="002060"/>
                </a:solidFill>
                <a:cs typeface="Calibri" panose="020F0502020204030204" pitchFamily="34" charset="0"/>
                <a:sym typeface="Roboto"/>
              </a:rPr>
              <a:t> </a:t>
            </a:r>
            <a:r>
              <a:rPr dirty="0" err="1">
                <a:solidFill>
                  <a:srgbClr val="002060"/>
                </a:solidFill>
                <a:cs typeface="Calibri" panose="020F0502020204030204" pitchFamily="34" charset="0"/>
                <a:sym typeface="Roboto"/>
              </a:rPr>
              <a:t>знаний</a:t>
            </a:r>
            <a:r>
              <a:rPr dirty="0">
                <a:solidFill>
                  <a:srgbClr val="002060"/>
                </a:solidFill>
                <a:cs typeface="Calibri" panose="020F0502020204030204" pitchFamily="34" charset="0"/>
                <a:sym typeface="Roboto"/>
              </a:rPr>
              <a:t> </a:t>
            </a:r>
            <a:r>
              <a:rPr dirty="0" err="1">
                <a:solidFill>
                  <a:srgbClr val="002060"/>
                </a:solidFill>
                <a:cs typeface="Calibri" panose="020F0502020204030204" pitchFamily="34" charset="0"/>
                <a:sym typeface="Roboto"/>
              </a:rPr>
              <a:t>обучающихся</a:t>
            </a:r>
            <a:r>
              <a:rPr dirty="0">
                <a:solidFill>
                  <a:srgbClr val="002060"/>
                </a:solidFill>
                <a:cs typeface="Calibri" panose="020F0502020204030204" pitchFamily="34" charset="0"/>
                <a:sym typeface="Roboto"/>
              </a:rPr>
              <a:t> </a:t>
            </a:r>
            <a:r>
              <a:rPr dirty="0" err="1">
                <a:solidFill>
                  <a:srgbClr val="002060"/>
                </a:solidFill>
                <a:cs typeface="Calibri" panose="020F0502020204030204" pitchFamily="34" charset="0"/>
                <a:sym typeface="Roboto"/>
              </a:rPr>
              <a:t>Казахстана</a:t>
            </a:r>
            <a:endParaRPr dirty="0">
              <a:solidFill>
                <a:srgbClr val="002060"/>
              </a:solidFill>
              <a:cs typeface="Calibri" panose="020F0502020204030204" pitchFamily="34" charset="0"/>
              <a:sym typeface="Roboto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44" y="1285927"/>
            <a:ext cx="5122057" cy="19862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1985" y="3483033"/>
            <a:ext cx="4318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Качество знаний по русскому языку и литературе</a:t>
            </a:r>
          </a:p>
        </p:txBody>
      </p:sp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331714"/>
            <a:ext cx="4262036" cy="23266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291710" y="3653752"/>
            <a:ext cx="3454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Качество знаний по английскому языку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2848774C-14B7-6B48-AA5E-681A2D24EF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0893212"/>
              </p:ext>
            </p:extLst>
          </p:nvPr>
        </p:nvGraphicFramePr>
        <p:xfrm>
          <a:off x="327301" y="3841096"/>
          <a:ext cx="5552675" cy="237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80080" y="6381328"/>
            <a:ext cx="46426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Показатель ЕНТ по предмету «История Казахстана» 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713853309"/>
              </p:ext>
            </p:extLst>
          </p:nvPr>
        </p:nvGraphicFramePr>
        <p:xfrm>
          <a:off x="6578124" y="3970451"/>
          <a:ext cx="4572000" cy="211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888088" y="6295351"/>
            <a:ext cx="4411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Средний балл по предмету «История Казахстана»</a:t>
            </a:r>
          </a:p>
        </p:txBody>
      </p:sp>
    </p:spTree>
    <p:extLst>
      <p:ext uri="{BB962C8B-B14F-4D97-AF65-F5344CB8AC3E}">
        <p14:creationId xmlns:p14="http://schemas.microsoft.com/office/powerpoint/2010/main" val="1319367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/>
        </p:nvSpPr>
        <p:spPr>
          <a:xfrm>
            <a:off x="1847529" y="144823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800">
                <a:solidFill>
                  <a:schemeClr val="bg1"/>
                </a:solidFill>
                <a:latin typeface="Oswald" pitchFamily="2" charset="-52"/>
              </a:defRPr>
            </a:lvl1pPr>
          </a:lstStyle>
          <a:p>
            <a:r>
              <a:rPr dirty="0" err="1">
                <a:solidFill>
                  <a:srgbClr val="002060"/>
                </a:solidFill>
                <a:cs typeface="Calibri" panose="020F0502020204030204" pitchFamily="34" charset="0"/>
                <a:sym typeface="Roboto"/>
              </a:rPr>
              <a:t>Меры</a:t>
            </a:r>
            <a:r>
              <a:rPr dirty="0">
                <a:solidFill>
                  <a:srgbClr val="002060"/>
                </a:solidFill>
                <a:cs typeface="Calibri" panose="020F0502020204030204" pitchFamily="34" charset="0"/>
                <a:sym typeface="Roboto"/>
              </a:rPr>
              <a:t> </a:t>
            </a:r>
            <a:r>
              <a:rPr dirty="0" err="1">
                <a:solidFill>
                  <a:srgbClr val="002060"/>
                </a:solidFill>
                <a:cs typeface="Calibri" panose="020F0502020204030204" pitchFamily="34" charset="0"/>
                <a:sym typeface="Roboto"/>
              </a:rPr>
              <a:t>по</a:t>
            </a:r>
            <a:r>
              <a:rPr dirty="0">
                <a:solidFill>
                  <a:srgbClr val="002060"/>
                </a:solidFill>
                <a:cs typeface="Calibri" panose="020F0502020204030204" pitchFamily="34" charset="0"/>
                <a:sym typeface="Roboto"/>
              </a:rPr>
              <a:t> </a:t>
            </a:r>
            <a:r>
              <a:rPr dirty="0" err="1">
                <a:solidFill>
                  <a:srgbClr val="002060"/>
                </a:solidFill>
                <a:cs typeface="Calibri" panose="020F0502020204030204" pitchFamily="34" charset="0"/>
                <a:sym typeface="Roboto"/>
              </a:rPr>
              <a:t>восполнению</a:t>
            </a:r>
            <a:r>
              <a:rPr dirty="0">
                <a:solidFill>
                  <a:srgbClr val="002060"/>
                </a:solidFill>
                <a:cs typeface="Calibri" panose="020F0502020204030204" pitchFamily="34" charset="0"/>
                <a:sym typeface="Roboto"/>
              </a:rPr>
              <a:t> </a:t>
            </a:r>
            <a:r>
              <a:rPr dirty="0" err="1">
                <a:solidFill>
                  <a:srgbClr val="002060"/>
                </a:solidFill>
                <a:cs typeface="Calibri" panose="020F0502020204030204" pitchFamily="34" charset="0"/>
                <a:sym typeface="Roboto"/>
              </a:rPr>
              <a:t>потерь</a:t>
            </a:r>
            <a:r>
              <a:rPr dirty="0">
                <a:solidFill>
                  <a:srgbClr val="002060"/>
                </a:solidFill>
                <a:cs typeface="Calibri" panose="020F0502020204030204" pitchFamily="34" charset="0"/>
                <a:sym typeface="Roboto"/>
              </a:rPr>
              <a:t> в </a:t>
            </a:r>
            <a:r>
              <a:rPr dirty="0" err="1">
                <a:solidFill>
                  <a:srgbClr val="002060"/>
                </a:solidFill>
                <a:cs typeface="Calibri" panose="020F0502020204030204" pitchFamily="34" charset="0"/>
                <a:sym typeface="Roboto"/>
              </a:rPr>
              <a:t>знаниях</a:t>
            </a:r>
            <a:endParaRPr dirty="0">
              <a:solidFill>
                <a:srgbClr val="002060"/>
              </a:solidFill>
              <a:cs typeface="Calibri" panose="020F0502020204030204" pitchFamily="34" charset="0"/>
              <a:sym typeface="Roboto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88E9E66-6885-4DF5-ADD1-633B6FAD3752}"/>
              </a:ext>
            </a:extLst>
          </p:cNvPr>
          <p:cNvSpPr/>
          <p:nvPr/>
        </p:nvSpPr>
        <p:spPr>
          <a:xfrm>
            <a:off x="839416" y="1124744"/>
            <a:ext cx="9937104" cy="511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buSzPts val="1800"/>
            </a:pPr>
            <a:endParaRPr lang="" sz="1600" b="1" i="1">
              <a:latin typeface="Calibri"/>
              <a:cs typeface="Calibri"/>
            </a:endParaRP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r>
              <a:rPr lang="" sz="1600" b="1" dirty="0">
                <a:solidFill>
                  <a:srgbClr val="002060"/>
                </a:solidFill>
                <a:latin typeface="Calibri"/>
                <a:cs typeface="Calibri"/>
              </a:rPr>
              <a:t>М</a:t>
            </a:r>
            <a:r>
              <a:rPr lang="ru-RU" sz="1600" b="1" dirty="0" err="1">
                <a:solidFill>
                  <a:srgbClr val="002060"/>
                </a:solidFill>
                <a:latin typeface="Calibri"/>
                <a:cs typeface="Calibri"/>
              </a:rPr>
              <a:t>ониторинг</a:t>
            </a:r>
            <a:r>
              <a:rPr lang="ru-RU" sz="1600" b="1" dirty="0">
                <a:solidFill>
                  <a:srgbClr val="002060"/>
                </a:solidFill>
                <a:latin typeface="Calibri"/>
                <a:cs typeface="Calibri"/>
              </a:rPr>
              <a:t> использования дистанционных технологий обучения, изучен опыт других стран </a:t>
            </a:r>
            <a:endParaRPr lang="" sz="16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endParaRPr lang="" sz="16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r>
              <a:rPr lang="" sz="1600" b="1">
                <a:solidFill>
                  <a:srgbClr val="002060"/>
                </a:solidFill>
                <a:latin typeface="Calibri"/>
                <a:cs typeface="Calibri"/>
              </a:rPr>
              <a:t>Разработка </a:t>
            </a:r>
            <a:r>
              <a:rPr lang="ru-RU" sz="1600" b="1" dirty="0">
                <a:solidFill>
                  <a:srgbClr val="002060"/>
                </a:solidFill>
                <a:latin typeface="Calibri"/>
                <a:cs typeface="Calibri"/>
              </a:rPr>
              <a:t>Едины</a:t>
            </a:r>
            <a:r>
              <a:rPr lang="" sz="1600" b="1">
                <a:solidFill>
                  <a:srgbClr val="002060"/>
                </a:solidFill>
                <a:latin typeface="Calibri"/>
                <a:cs typeface="Calibri"/>
              </a:rPr>
              <a:t>х</a:t>
            </a:r>
            <a:r>
              <a:rPr lang="ru-RU" sz="1600" b="1" dirty="0">
                <a:solidFill>
                  <a:srgbClr val="002060"/>
                </a:solidFill>
                <a:latin typeface="Calibri"/>
                <a:cs typeface="Calibri"/>
              </a:rPr>
              <a:t> методически</a:t>
            </a:r>
            <a:r>
              <a:rPr lang="" sz="1600" b="1">
                <a:solidFill>
                  <a:srgbClr val="002060"/>
                </a:solidFill>
                <a:latin typeface="Calibri"/>
                <a:cs typeface="Calibri"/>
              </a:rPr>
              <a:t>х</a:t>
            </a:r>
            <a:r>
              <a:rPr lang="ru-RU" sz="16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Calibri"/>
                <a:cs typeface="Calibri"/>
              </a:rPr>
              <a:t>рекомендаци</a:t>
            </a:r>
            <a:r>
              <a:rPr lang="" sz="1600" b="1">
                <a:solidFill>
                  <a:srgbClr val="002060"/>
                </a:solidFill>
                <a:latin typeface="Calibri"/>
                <a:cs typeface="Calibri"/>
              </a:rPr>
              <a:t>й</a:t>
            </a:r>
            <a:r>
              <a:rPr lang="ru-RU" sz="1600" b="1" dirty="0">
                <a:solidFill>
                  <a:srgbClr val="002060"/>
                </a:solidFill>
                <a:latin typeface="Calibri"/>
                <a:cs typeface="Calibri"/>
              </a:rPr>
              <a:t> по устранению пробелов и восполнению знаний </a:t>
            </a:r>
            <a:r>
              <a:rPr lang="" sz="16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Calibri"/>
                <a:cs typeface="Calibri"/>
              </a:rPr>
              <a:t>обучающихся</a:t>
            </a:r>
            <a:endParaRPr lang="" sz="16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endParaRPr lang="" sz="16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r>
              <a:rPr lang="" sz="1600" b="1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lang="ru-RU" sz="1600" b="1" dirty="0" err="1">
                <a:solidFill>
                  <a:srgbClr val="002060"/>
                </a:solidFill>
                <a:latin typeface="Calibri"/>
                <a:cs typeface="Calibri"/>
              </a:rPr>
              <a:t>рганиз</a:t>
            </a:r>
            <a:r>
              <a:rPr lang="" sz="1600" b="1">
                <a:solidFill>
                  <a:srgbClr val="002060"/>
                </a:solidFill>
                <a:latin typeface="Calibri"/>
                <a:cs typeface="Calibri"/>
              </a:rPr>
              <a:t>ация</a:t>
            </a:r>
            <a:r>
              <a:rPr lang="ru-RU" sz="1600" b="1" dirty="0">
                <a:solidFill>
                  <a:srgbClr val="002060"/>
                </a:solidFill>
                <a:latin typeface="Calibri"/>
                <a:cs typeface="Calibri"/>
              </a:rPr>
              <a:t> индивидуальны</a:t>
            </a:r>
            <a:r>
              <a:rPr lang="" sz="1600" b="1">
                <a:solidFill>
                  <a:srgbClr val="002060"/>
                </a:solidFill>
                <a:latin typeface="Calibri"/>
                <a:cs typeface="Calibri"/>
              </a:rPr>
              <a:t>х</a:t>
            </a:r>
            <a:r>
              <a:rPr lang="ru-RU" sz="1600" b="1" dirty="0">
                <a:solidFill>
                  <a:srgbClr val="002060"/>
                </a:solidFill>
                <a:latin typeface="Calibri"/>
                <a:cs typeface="Calibri"/>
              </a:rPr>
              <a:t> и </a:t>
            </a:r>
            <a:r>
              <a:rPr lang="ru-RU" sz="1600" b="1" dirty="0" err="1">
                <a:solidFill>
                  <a:srgbClr val="002060"/>
                </a:solidFill>
                <a:latin typeface="Calibri"/>
                <a:cs typeface="Calibri"/>
              </a:rPr>
              <a:t>групповы</a:t>
            </a:r>
            <a:r>
              <a:rPr lang="" sz="1600" b="1">
                <a:solidFill>
                  <a:srgbClr val="002060"/>
                </a:solidFill>
                <a:latin typeface="Calibri"/>
                <a:cs typeface="Calibri"/>
              </a:rPr>
              <a:t>х</a:t>
            </a:r>
            <a:r>
              <a:rPr lang="ru-RU" sz="16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Calibri"/>
                <a:cs typeface="Calibri"/>
              </a:rPr>
              <a:t>заняти</a:t>
            </a:r>
            <a:r>
              <a:rPr lang="" sz="1600" b="1">
                <a:solidFill>
                  <a:srgbClr val="002060"/>
                </a:solidFill>
                <a:latin typeface="Calibri"/>
                <a:cs typeface="Calibri"/>
              </a:rPr>
              <a:t>й</a:t>
            </a:r>
            <a:r>
              <a:rPr lang="ru-RU" sz="1600" b="1" dirty="0">
                <a:solidFill>
                  <a:srgbClr val="002060"/>
                </a:solidFill>
                <a:latin typeface="Calibri"/>
                <a:cs typeface="Calibri"/>
              </a:rPr>
              <a:t> для слабоуспевающих</a:t>
            </a:r>
            <a:endParaRPr lang="" sz="16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endParaRPr lang="ru-RU" sz="1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r>
              <a:rPr lang="" sz="1600" b="1">
                <a:solidFill>
                  <a:srgbClr val="002060"/>
                </a:solidFill>
                <a:latin typeface="Calibri"/>
                <a:cs typeface="Calibri"/>
              </a:rPr>
              <a:t>Организация </a:t>
            </a:r>
            <a:r>
              <a:rPr lang="ru-RU" sz="1600" b="1" dirty="0" err="1">
                <a:solidFill>
                  <a:srgbClr val="002060"/>
                </a:solidFill>
                <a:latin typeface="Calibri"/>
                <a:cs typeface="Calibri"/>
              </a:rPr>
              <a:t>каникулярны</a:t>
            </a:r>
            <a:r>
              <a:rPr lang="" sz="1600" b="1">
                <a:solidFill>
                  <a:srgbClr val="002060"/>
                </a:solidFill>
                <a:latin typeface="Calibri"/>
                <a:cs typeface="Calibri"/>
              </a:rPr>
              <a:t>х</a:t>
            </a:r>
            <a:r>
              <a:rPr lang="ru-RU" sz="1600" b="1" dirty="0">
                <a:solidFill>
                  <a:srgbClr val="002060"/>
                </a:solidFill>
                <a:latin typeface="Calibri"/>
                <a:cs typeface="Calibri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Calibri"/>
                <a:cs typeface="Calibri"/>
              </a:rPr>
              <a:t>языковы</a:t>
            </a:r>
            <a:r>
              <a:rPr lang="" sz="1600" b="1">
                <a:solidFill>
                  <a:srgbClr val="002060"/>
                </a:solidFill>
                <a:latin typeface="Calibri"/>
                <a:cs typeface="Calibri"/>
              </a:rPr>
              <a:t>х</a:t>
            </a:r>
            <a:r>
              <a:rPr lang="ru-RU" sz="1600" b="1" dirty="0">
                <a:solidFill>
                  <a:srgbClr val="002060"/>
                </a:solidFill>
                <a:latin typeface="Calibri"/>
                <a:cs typeface="Calibri"/>
              </a:rPr>
              <a:t> школ</a:t>
            </a:r>
            <a:r>
              <a:rPr lang="" sz="1600" b="1">
                <a:solidFill>
                  <a:srgbClr val="002060"/>
                </a:solidFill>
                <a:latin typeface="Calibri"/>
                <a:cs typeface="Calibri"/>
              </a:rPr>
              <a:t>.</a:t>
            </a: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endParaRPr lang="" sz="16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r>
              <a:rPr lang="" sz="16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Calibri"/>
                <a:cs typeface="Calibri"/>
              </a:rPr>
              <a:t>Проведен</a:t>
            </a:r>
            <a:r>
              <a:rPr lang="" sz="1600" b="1">
                <a:solidFill>
                  <a:srgbClr val="002060"/>
                </a:solidFill>
                <a:latin typeface="Calibri"/>
                <a:cs typeface="Calibri"/>
              </a:rPr>
              <a:t>ие</a:t>
            </a:r>
            <a:r>
              <a:rPr lang="ru-RU" sz="16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Calibri"/>
                <a:cs typeface="Calibri"/>
              </a:rPr>
              <a:t>консультаци</a:t>
            </a:r>
            <a:r>
              <a:rPr lang="" sz="1600" b="1">
                <a:solidFill>
                  <a:srgbClr val="002060"/>
                </a:solidFill>
                <a:latin typeface="Calibri"/>
                <a:cs typeface="Calibri"/>
              </a:rPr>
              <a:t>й</a:t>
            </a:r>
            <a:r>
              <a:rPr lang="ru-RU" sz="1600" b="1" dirty="0">
                <a:solidFill>
                  <a:srgbClr val="002060"/>
                </a:solidFill>
                <a:latin typeface="Calibri"/>
                <a:cs typeface="Calibri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Calibri"/>
                <a:cs typeface="Calibri"/>
              </a:rPr>
              <a:t>обучающи</a:t>
            </a:r>
            <a:r>
              <a:rPr lang="" sz="1600" b="1">
                <a:solidFill>
                  <a:srgbClr val="002060"/>
                </a:solidFill>
                <a:latin typeface="Calibri"/>
                <a:cs typeface="Calibri"/>
              </a:rPr>
              <a:t>х</a:t>
            </a:r>
            <a:r>
              <a:rPr lang="ru-RU" sz="1600" b="1" dirty="0">
                <a:solidFill>
                  <a:srgbClr val="002060"/>
                </a:solidFill>
                <a:latin typeface="Calibri"/>
                <a:cs typeface="Calibri"/>
              </a:rPr>
              <a:t> семинар</a:t>
            </a:r>
            <a:r>
              <a:rPr lang="" sz="1600" b="1">
                <a:solidFill>
                  <a:srgbClr val="002060"/>
                </a:solidFill>
                <a:latin typeface="Calibri"/>
                <a:cs typeface="Calibri"/>
              </a:rPr>
              <a:t>ов</a:t>
            </a:r>
            <a:r>
              <a:rPr lang="ru-RU" sz="1600" b="1" dirty="0">
                <a:solidFill>
                  <a:srgbClr val="002060"/>
                </a:solidFill>
                <a:latin typeface="Calibri"/>
                <a:cs typeface="Calibri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Calibri"/>
                <a:cs typeface="Calibri"/>
              </a:rPr>
              <a:t>краткосрочн</a:t>
            </a:r>
            <a:r>
              <a:rPr lang="" sz="1600" b="1">
                <a:solidFill>
                  <a:srgbClr val="002060"/>
                </a:solidFill>
                <a:latin typeface="Calibri"/>
                <a:cs typeface="Calibri"/>
              </a:rPr>
              <a:t>х</a:t>
            </a:r>
            <a:r>
              <a:rPr lang="ru-RU" sz="1600" b="1" dirty="0">
                <a:solidFill>
                  <a:srgbClr val="002060"/>
                </a:solidFill>
                <a:latin typeface="Calibri"/>
                <a:cs typeface="Calibri"/>
              </a:rPr>
              <a:t>е курс</a:t>
            </a:r>
            <a:r>
              <a:rPr lang="" sz="1600" b="1">
                <a:solidFill>
                  <a:srgbClr val="002060"/>
                </a:solidFill>
                <a:latin typeface="Calibri"/>
                <a:cs typeface="Calibri"/>
              </a:rPr>
              <a:t>ов</a:t>
            </a:r>
            <a:r>
              <a:rPr lang="ru-RU" sz="1600" b="1" dirty="0">
                <a:solidFill>
                  <a:srgbClr val="002060"/>
                </a:solidFill>
                <a:latin typeface="Calibri"/>
                <a:cs typeface="Calibri"/>
              </a:rPr>
              <a:t>, мастер-класс</a:t>
            </a:r>
            <a:r>
              <a:rPr lang="" sz="1600" b="1">
                <a:solidFill>
                  <a:srgbClr val="002060"/>
                </a:solidFill>
                <a:latin typeface="Calibri"/>
                <a:cs typeface="Calibri"/>
              </a:rPr>
              <a:t>ов</a:t>
            </a:r>
            <a:r>
              <a:rPr lang="ru-RU" sz="1600" b="1" dirty="0">
                <a:solidFill>
                  <a:srgbClr val="002060"/>
                </a:solidFill>
                <a:latin typeface="Calibri"/>
                <a:cs typeface="Calibri"/>
              </a:rPr>
              <a:t> для учителей общеобразовательных школ, курс</a:t>
            </a:r>
            <a:r>
              <a:rPr lang="" sz="1600" b="1">
                <a:solidFill>
                  <a:srgbClr val="002060"/>
                </a:solidFill>
                <a:latin typeface="Calibri"/>
                <a:cs typeface="Calibri"/>
              </a:rPr>
              <a:t>ов</a:t>
            </a:r>
            <a:r>
              <a:rPr lang="ru-RU" sz="1600" b="1" dirty="0">
                <a:solidFill>
                  <a:srgbClr val="002060"/>
                </a:solidFill>
                <a:latin typeface="Calibri"/>
                <a:cs typeface="Calibri"/>
              </a:rPr>
              <a:t> для подготовки школьников к международным исследованиям и др. </a:t>
            </a:r>
            <a:endParaRPr lang="" sz="16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endParaRPr lang="" sz="16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r>
              <a:rPr lang="" sz="1600" b="1">
                <a:solidFill>
                  <a:srgbClr val="002060"/>
                </a:solidFill>
                <a:latin typeface="Calibri"/>
                <a:cs typeface="Calibri"/>
              </a:rPr>
              <a:t>Организация </a:t>
            </a:r>
            <a:r>
              <a:rPr lang="ru-RU" sz="1600" b="1" dirty="0" err="1">
                <a:solidFill>
                  <a:srgbClr val="002060"/>
                </a:solidFill>
                <a:latin typeface="Calibri"/>
                <a:cs typeface="Calibri"/>
              </a:rPr>
              <a:t>летн</a:t>
            </a:r>
            <a:r>
              <a:rPr lang="" sz="1600" b="1">
                <a:solidFill>
                  <a:srgbClr val="002060"/>
                </a:solidFill>
                <a:latin typeface="Calibri"/>
                <a:cs typeface="Calibri"/>
              </a:rPr>
              <a:t>ей</a:t>
            </a:r>
            <a:r>
              <a:rPr lang="ru-RU" sz="1600" b="1" dirty="0">
                <a:solidFill>
                  <a:srgbClr val="002060"/>
                </a:solidFill>
                <a:latin typeface="Calibri"/>
                <a:cs typeface="Calibri"/>
              </a:rPr>
              <a:t> школ</a:t>
            </a:r>
            <a:r>
              <a:rPr lang="" sz="1600" b="1">
                <a:solidFill>
                  <a:srgbClr val="002060"/>
                </a:solidFill>
                <a:latin typeface="Calibri"/>
                <a:cs typeface="Calibri"/>
              </a:rPr>
              <a:t>ы</a:t>
            </a:r>
            <a:r>
              <a:rPr lang="ru-RU" sz="1600" b="1" dirty="0">
                <a:solidFill>
                  <a:srgbClr val="002060"/>
                </a:solidFill>
                <a:latin typeface="Calibri"/>
                <a:cs typeface="Calibri"/>
              </a:rPr>
              <a:t>, соответственно учебный год был продлен до середины </a:t>
            </a:r>
            <a:r>
              <a:rPr lang="ru-RU" sz="1600" b="1" dirty="0" err="1">
                <a:solidFill>
                  <a:srgbClr val="002060"/>
                </a:solidFill>
                <a:latin typeface="Calibri"/>
                <a:cs typeface="Calibri"/>
              </a:rPr>
              <a:t>июн</a:t>
            </a:r>
            <a:r>
              <a:rPr lang="" sz="1600" b="1" dirty="0">
                <a:solidFill>
                  <a:srgbClr val="002060"/>
                </a:solidFill>
                <a:latin typeface="Calibri"/>
                <a:cs typeface="Calibri"/>
              </a:rPr>
              <a:t>я</a:t>
            </a:r>
            <a:r>
              <a:rPr lang="ru-RU" sz="16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endParaRPr lang="" sz="16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endParaRPr lang="" sz="16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r>
              <a:rPr lang="" sz="1600" b="1">
                <a:solidFill>
                  <a:srgbClr val="002060"/>
                </a:solidFill>
                <a:latin typeface="Calibri"/>
                <a:cs typeface="Calibri"/>
              </a:rPr>
              <a:t>Организация </a:t>
            </a:r>
            <a:r>
              <a:rPr lang="ru-RU" sz="1600" b="1" dirty="0" err="1">
                <a:solidFill>
                  <a:srgbClr val="002060"/>
                </a:solidFill>
                <a:latin typeface="Calibri"/>
                <a:cs typeface="Calibri"/>
              </a:rPr>
              <a:t>заняти</a:t>
            </a:r>
            <a:r>
              <a:rPr lang="" sz="1600" b="1">
                <a:solidFill>
                  <a:srgbClr val="002060"/>
                </a:solidFill>
                <a:latin typeface="Calibri"/>
                <a:cs typeface="Calibri"/>
              </a:rPr>
              <a:t>й</a:t>
            </a:r>
            <a:r>
              <a:rPr lang="ru-RU" sz="1600" b="1" dirty="0">
                <a:solidFill>
                  <a:srgbClr val="002060"/>
                </a:solidFill>
                <a:latin typeface="Calibri"/>
                <a:cs typeface="Calibri"/>
              </a:rPr>
              <a:t> по отдельным учебным предметам для школьников</a:t>
            </a:r>
          </a:p>
          <a:p>
            <a:pPr>
              <a:buSzPts val="1800"/>
            </a:pPr>
            <a:endParaRPr lang="ru-RU" sz="1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ts val="1800"/>
            </a:pPr>
            <a:endParaRPr lang="" sz="16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4433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/>
        </p:nvSpPr>
        <p:spPr>
          <a:xfrm>
            <a:off x="1847529" y="144823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800">
                <a:solidFill>
                  <a:schemeClr val="bg1"/>
                </a:solidFill>
                <a:latin typeface="Oswald" pitchFamily="2" charset="-52"/>
              </a:defRPr>
            </a:lvl1pPr>
          </a:lstStyle>
          <a:p>
            <a:pPr algn="ctr"/>
            <a:r>
              <a:rPr dirty="0" err="1">
                <a:solidFill>
                  <a:srgbClr val="002060"/>
                </a:solidFill>
                <a:cs typeface="Calibri" panose="020F0502020204030204" pitchFamily="34" charset="0"/>
                <a:sym typeface="Roboto"/>
              </a:rPr>
              <a:t>Проблемы</a:t>
            </a:r>
            <a:endParaRPr dirty="0">
              <a:solidFill>
                <a:srgbClr val="002060"/>
              </a:solidFill>
              <a:cs typeface="Calibri" panose="020F0502020204030204" pitchFamily="34" charset="0"/>
              <a:sym typeface="Roboto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88E9E66-6885-4DF5-ADD1-633B6FAD3752}"/>
              </a:ext>
            </a:extLst>
          </p:cNvPr>
          <p:cNvSpPr/>
          <p:nvPr/>
        </p:nvSpPr>
        <p:spPr>
          <a:xfrm>
            <a:off x="839416" y="1124744"/>
            <a:ext cx="9937104" cy="511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buSzPts val="1800"/>
            </a:pPr>
            <a:endParaRPr lang="" sz="1600" b="1" i="1">
              <a:latin typeface="Calibri"/>
              <a:cs typeface="Calibri"/>
            </a:endParaRP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r>
              <a:rPr lang="" sz="1800" b="1">
                <a:solidFill>
                  <a:srgbClr val="002060"/>
                </a:solidFill>
                <a:latin typeface="Calibri"/>
                <a:cs typeface="Calibri"/>
              </a:rPr>
              <a:t>Региональные различия и различия село/город в качестве обучения в организациях образования</a:t>
            </a: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endParaRPr lang="" sz="18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2060"/>
                </a:solidFill>
                <a:latin typeface="Calibri"/>
                <a:cs typeface="Calibri"/>
              </a:rPr>
              <a:t>П</a:t>
            </a:r>
            <a:r>
              <a:rPr lang="" sz="1800" b="1">
                <a:solidFill>
                  <a:srgbClr val="002060"/>
                </a:solidFill>
                <a:latin typeface="Calibri"/>
                <a:cs typeface="Calibri"/>
              </a:rPr>
              <a:t>ереполненность классов и 3-х сменное обучение</a:t>
            </a: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endParaRPr lang="" sz="18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r>
              <a:rPr lang="" sz="1800" b="1">
                <a:solidFill>
                  <a:srgbClr val="002060"/>
                </a:solidFill>
                <a:latin typeface="Calibri"/>
                <a:cs typeface="Calibri"/>
              </a:rPr>
              <a:t>Недостаточный  уровень подготовки учителей</a:t>
            </a: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endParaRPr lang="" sz="18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r>
              <a:rPr lang="" sz="1800" b="1">
                <a:solidFill>
                  <a:srgbClr val="002060"/>
                </a:solidFill>
                <a:latin typeface="Calibri"/>
                <a:cs typeface="Calibri"/>
              </a:rPr>
              <a:t>Слабая материально-техническая база организаций образования</a:t>
            </a: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endParaRPr lang="" sz="18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r>
              <a:rPr lang="" sz="1800" b="1">
                <a:solidFill>
                  <a:srgbClr val="002060"/>
                </a:solidFill>
                <a:latin typeface="Calibri"/>
                <a:cs typeface="Calibri"/>
              </a:rPr>
              <a:t>Недостаточный уровень мотивации обучающихся</a:t>
            </a: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endParaRPr lang="" sz="18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r>
              <a:rPr lang="" sz="1800" b="1">
                <a:solidFill>
                  <a:srgbClr val="002060"/>
                </a:solidFill>
                <a:latin typeface="Calibri"/>
                <a:cs typeface="Calibri"/>
              </a:rPr>
              <a:t>Недостаточная организация учебно-воспитательного процесса в школе</a:t>
            </a: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endParaRPr lang="" sz="18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r>
              <a:rPr lang="" sz="1800" b="1">
                <a:solidFill>
                  <a:srgbClr val="002060"/>
                </a:solidFill>
                <a:latin typeface="Calibri"/>
                <a:cs typeface="Calibri"/>
              </a:rPr>
              <a:t>Недостаточный уровень работы психологических служб организаций образования</a:t>
            </a: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endParaRPr lang="" sz="1800" b="1">
              <a:solidFill>
                <a:srgbClr val="002060"/>
              </a:solidFill>
              <a:latin typeface="Calibri"/>
              <a:cs typeface="Calibri"/>
            </a:endParaRPr>
          </a:p>
          <a:p>
            <a:pPr>
              <a:buSzPts val="1800"/>
            </a:pPr>
            <a:endParaRPr lang="" sz="18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endParaRPr lang="" sz="18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endParaRPr lang="" sz="18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endParaRPr lang="" sz="1600" b="1">
              <a:latin typeface="Calibri"/>
              <a:cs typeface="Calibri"/>
            </a:endParaRP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endParaRPr lang="" sz="1600" b="1">
              <a:latin typeface="Calibri"/>
              <a:cs typeface="Calibri"/>
            </a:endParaRPr>
          </a:p>
          <a:p>
            <a:pPr marL="285750" indent="-285750">
              <a:buSzPts val="1800"/>
              <a:buFont typeface="Wingdings" panose="05000000000000000000" pitchFamily="2" charset="2"/>
              <a:buChar char="ü"/>
            </a:pPr>
            <a:endParaRPr lang="" sz="1600" b="1">
              <a:latin typeface="Calibri"/>
              <a:cs typeface="Calibri"/>
            </a:endParaRPr>
          </a:p>
          <a:p>
            <a:pPr>
              <a:buSzPts val="1800"/>
            </a:pPr>
            <a:endParaRPr lang="ru-RU" sz="1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ts val="1800"/>
            </a:pPr>
            <a:endParaRPr lang="" sz="16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80564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FFC000"/>
      </a:accent3>
      <a:accent4>
        <a:srgbClr val="8F6C00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</TotalTime>
  <Words>912</Words>
  <Application>Microsoft Office PowerPoint</Application>
  <PresentationFormat>Широкоэкранный</PresentationFormat>
  <Paragraphs>146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Impact</vt:lpstr>
      <vt:lpstr>Oswald</vt:lpstr>
      <vt:lpstr>Symbol</vt:lpstr>
      <vt:lpstr>Calibri</vt:lpstr>
      <vt:lpstr>Times New Roman</vt:lpstr>
      <vt:lpstr>Wingdings</vt:lpstr>
      <vt:lpstr>Quattrocento Sans</vt:lpstr>
      <vt:lpstr>Тема Office</vt:lpstr>
      <vt:lpstr>Презентация PowerPoint</vt:lpstr>
      <vt:lpstr>Презентация PowerPoint</vt:lpstr>
      <vt:lpstr>МОН РК СОВМЕСТНО С МИО – ЦИФРОВОЕ И  КОНТЕНТНОЕ ОБЕСПЕЧЕНИЕ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ХОДЕ ПОДГОТОВКИ К НОВОМУ  2020-2021 УЧЕБНОМУ ГОДУ</dc:title>
  <dc:creator>Admin</dc:creator>
  <cp:lastModifiedBy>Ботагоз Ахметова</cp:lastModifiedBy>
  <cp:revision>87</cp:revision>
  <dcterms:modified xsi:type="dcterms:W3CDTF">2022-12-06T02:13:56Z</dcterms:modified>
</cp:coreProperties>
</file>